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90" r:id="rId4"/>
    <p:sldId id="260" r:id="rId5"/>
    <p:sldId id="258" r:id="rId6"/>
    <p:sldId id="261" r:id="rId7"/>
    <p:sldId id="262" r:id="rId8"/>
    <p:sldId id="264" r:id="rId9"/>
    <p:sldId id="311" r:id="rId10"/>
    <p:sldId id="317" r:id="rId11"/>
    <p:sldId id="310" r:id="rId12"/>
    <p:sldId id="307" r:id="rId13"/>
    <p:sldId id="318" r:id="rId14"/>
    <p:sldId id="312" r:id="rId15"/>
    <p:sldId id="309" r:id="rId16"/>
    <p:sldId id="266" r:id="rId17"/>
    <p:sldId id="267" r:id="rId18"/>
    <p:sldId id="293" r:id="rId19"/>
    <p:sldId id="295" r:id="rId20"/>
    <p:sldId id="272" r:id="rId21"/>
    <p:sldId id="273" r:id="rId22"/>
    <p:sldId id="296" r:id="rId23"/>
    <p:sldId id="274" r:id="rId24"/>
    <p:sldId id="275" r:id="rId25"/>
    <p:sldId id="297" r:id="rId26"/>
    <p:sldId id="276" r:id="rId27"/>
    <p:sldId id="313" r:id="rId28"/>
    <p:sldId id="278" r:id="rId29"/>
    <p:sldId id="279" r:id="rId30"/>
    <p:sldId id="299" r:id="rId31"/>
    <p:sldId id="314" r:id="rId32"/>
    <p:sldId id="280" r:id="rId33"/>
    <p:sldId id="281" r:id="rId34"/>
    <p:sldId id="300" r:id="rId35"/>
    <p:sldId id="282" r:id="rId36"/>
    <p:sldId id="283" r:id="rId37"/>
    <p:sldId id="301" r:id="rId38"/>
    <p:sldId id="315" r:id="rId39"/>
    <p:sldId id="316" r:id="rId40"/>
    <p:sldId id="291" r:id="rId41"/>
    <p:sldId id="30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13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presProps" Target="presProps.xml" /></Relationships>
</file>

<file path=ppt/charts/_rels/chart1.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1.xml" /><Relationship Id="rId1" Type="http://schemas.microsoft.com/office/2011/relationships/chartStyle" Target="style1.xml" /></Relationships>
</file>

<file path=ppt/charts/_rels/chart10.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10.xml" /><Relationship Id="rId1" Type="http://schemas.microsoft.com/office/2011/relationships/chartStyle" Target="style10.xml" /></Relationships>
</file>

<file path=ppt/charts/_rels/chart11.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11.xml" /><Relationship Id="rId1" Type="http://schemas.microsoft.com/office/2011/relationships/chartStyle" Target="style11.xml" /></Relationships>
</file>

<file path=ppt/charts/_rels/chart12.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12.xml" /><Relationship Id="rId1" Type="http://schemas.microsoft.com/office/2011/relationships/chartStyle" Target="style12.xml" /></Relationships>
</file>

<file path=ppt/charts/_rels/chart13.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13.xml" /><Relationship Id="rId1" Type="http://schemas.microsoft.com/office/2011/relationships/chartStyle" Target="style13.xml" /></Relationships>
</file>

<file path=ppt/charts/_rels/chart14.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14.xml" /><Relationship Id="rId1" Type="http://schemas.microsoft.com/office/2011/relationships/chartStyle" Target="style14.xml" /></Relationships>
</file>

<file path=ppt/charts/_rels/chart15.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15.xml" /><Relationship Id="rId1" Type="http://schemas.microsoft.com/office/2011/relationships/chartStyle" Target="style15.xml" /></Relationships>
</file>

<file path=ppt/charts/_rels/chart16.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16.xml" /><Relationship Id="rId1" Type="http://schemas.microsoft.com/office/2011/relationships/chartStyle" Target="style16.xml" /></Relationships>
</file>

<file path=ppt/charts/_rels/chart17.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17.xml" /><Relationship Id="rId1" Type="http://schemas.microsoft.com/office/2011/relationships/chartStyle" Target="style17.xml" /></Relationships>
</file>

<file path=ppt/charts/_rels/chart2.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2.xml" /><Relationship Id="rId1" Type="http://schemas.microsoft.com/office/2011/relationships/chartStyle" Target="style2.xml" /></Relationships>
</file>

<file path=ppt/charts/_rels/chart3.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3.xml" /><Relationship Id="rId1" Type="http://schemas.microsoft.com/office/2011/relationships/chartStyle" Target="style3.xml" /></Relationships>
</file>

<file path=ppt/charts/_rels/chart4.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4.xml" /><Relationship Id="rId1" Type="http://schemas.microsoft.com/office/2011/relationships/chartStyle" Target="style4.xml" /></Relationships>
</file>

<file path=ppt/charts/_rels/chart5.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5.xml" /><Relationship Id="rId1" Type="http://schemas.microsoft.com/office/2011/relationships/chartStyle" Target="style5.xml" /></Relationships>
</file>

<file path=ppt/charts/_rels/chart6.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6.xml" /><Relationship Id="rId1" Type="http://schemas.microsoft.com/office/2011/relationships/chartStyle" Target="style6.xml" /></Relationships>
</file>

<file path=ppt/charts/_rels/chart7.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7.xml" /><Relationship Id="rId1" Type="http://schemas.microsoft.com/office/2011/relationships/chartStyle" Target="style7.xml" /></Relationships>
</file>

<file path=ppt/charts/_rels/chart8.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8.xml" /><Relationship Id="rId1" Type="http://schemas.microsoft.com/office/2011/relationships/chartStyle" Target="style8.xml" /></Relationships>
</file>

<file path=ppt/charts/_rels/chart9.xml.rels><?xml version="1.0" encoding="UTF-8" standalone="yes"?>
<Relationships xmlns="http://schemas.openxmlformats.org/package/2006/relationships"><Relationship Id="rId3" Type="http://schemas.openxmlformats.org/officeDocument/2006/relationships/oleObject" Target="file:///C:\Users\strelbitska\Documents\&#1069;&#1050;&#1057;&#1055;&#1054;&#1056;&#1058;%20&#1054;&#1058;%2019.08.%20&#1089;&#1074;&#1086;&#1076;%20&#1076;&#1083;&#1103;%20&#1075;&#1091;&#1073;&#1077;&#1088;&#1072;.xlsx" TargetMode="External" /><Relationship Id="rId2" Type="http://schemas.microsoft.com/office/2011/relationships/chartColorStyle" Target="colors9.xml" /><Relationship Id="rId1" Type="http://schemas.microsoft.com/office/2011/relationships/chartStyle" Target="style9.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1 Сегмент "Сельскохозяйственного использования" (Сельское хозяйство в целом на землях населенных пунктов)</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презентации'!$D$3</c:f>
              <c:strCache>
                <c:ptCount val="1"/>
                <c:pt idx="0">
                  <c:v>Суммарная кадастровая стоимость по данным ЕГРН, руб.</c:v>
                </c:pt>
              </c:strCache>
            </c:strRef>
          </c:tx>
          <c:spPr>
            <a:solidFill>
              <a:schemeClr val="accent1"/>
            </a:solidFill>
            <a:ln>
              <a:noFill/>
            </a:ln>
            <a:effectLst/>
          </c:spPr>
          <c:invertIfNegative val="0"/>
          <c:cat>
            <c:strRef>
              <c:f>'для презентации'!$B$4:$B$28</c:f>
              <c:strCache>
                <c:ptCount val="25"/>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Шадринский район</c:v>
                </c:pt>
                <c:pt idx="21">
                  <c:v>Шатровский район</c:v>
                </c:pt>
                <c:pt idx="22">
                  <c:v>Шумихинский район</c:v>
                </c:pt>
                <c:pt idx="23">
                  <c:v>Щучанский район</c:v>
                </c:pt>
                <c:pt idx="24">
                  <c:v>Юргамышский район</c:v>
                </c:pt>
              </c:strCache>
            </c:strRef>
          </c:cat>
          <c:val>
            <c:numRef>
              <c:f>'для презентации'!$D$4:$D$28</c:f>
              <c:numCache>
                <c:formatCode>_-* #\ ##0_-;\-* #\ ##0_-;_-* "-"??_-;_-@_-</c:formatCode>
                <c:ptCount val="25"/>
                <c:pt idx="0">
                  <c:v>7837852.3200000003</c:v>
                </c:pt>
                <c:pt idx="1">
                  <c:v>5639446.2199999997</c:v>
                </c:pt>
                <c:pt idx="2">
                  <c:v>3222991.2</c:v>
                </c:pt>
                <c:pt idx="3">
                  <c:v>923957.14000000013</c:v>
                </c:pt>
                <c:pt idx="4">
                  <c:v>15815861.100000007</c:v>
                </c:pt>
                <c:pt idx="5">
                  <c:v>12852288.15</c:v>
                </c:pt>
                <c:pt idx="6">
                  <c:v>8033951.3600000003</c:v>
                </c:pt>
                <c:pt idx="7">
                  <c:v>11470387.550000001</c:v>
                </c:pt>
                <c:pt idx="8">
                  <c:v>12832941.189999999</c:v>
                </c:pt>
                <c:pt idx="9">
                  <c:v>6491702.7300000004</c:v>
                </c:pt>
                <c:pt idx="10">
                  <c:v>9637250.299999997</c:v>
                </c:pt>
                <c:pt idx="11">
                  <c:v>5640146.4000000004</c:v>
                </c:pt>
                <c:pt idx="12">
                  <c:v>6136741</c:v>
                </c:pt>
                <c:pt idx="13">
                  <c:v>4573770.9499999993</c:v>
                </c:pt>
                <c:pt idx="14">
                  <c:v>1386240.38</c:v>
                </c:pt>
                <c:pt idx="15">
                  <c:v>1703400.7</c:v>
                </c:pt>
                <c:pt idx="16">
                  <c:v>3699956.09</c:v>
                </c:pt>
                <c:pt idx="17">
                  <c:v>21451382.319999997</c:v>
                </c:pt>
                <c:pt idx="18">
                  <c:v>1448685.96</c:v>
                </c:pt>
                <c:pt idx="19">
                  <c:v>18091667.600000001</c:v>
                </c:pt>
                <c:pt idx="20">
                  <c:v>13111971.299999999</c:v>
                </c:pt>
                <c:pt idx="21">
                  <c:v>11634721.600000001</c:v>
                </c:pt>
                <c:pt idx="22">
                  <c:v>6486593.7800000003</c:v>
                </c:pt>
                <c:pt idx="23">
                  <c:v>9889872.5200000014</c:v>
                </c:pt>
                <c:pt idx="24">
                  <c:v>3362597.3200000003</c:v>
                </c:pt>
              </c:numCache>
            </c:numRef>
          </c:val>
          <c:extLst>
            <c:ext xmlns:c16="http://schemas.microsoft.com/office/drawing/2014/chart" uri="{C3380CC4-5D6E-409C-BE32-E72D297353CC}">
              <c16:uniqueId val="{00000000-8353-4007-B5FD-BC15FFBEDED8}"/>
            </c:ext>
          </c:extLst>
        </c:ser>
        <c:ser>
          <c:idx val="1"/>
          <c:order val="1"/>
          <c:tx>
            <c:strRef>
              <c:f>'для презентации'!$E$3</c:f>
              <c:strCache>
                <c:ptCount val="1"/>
                <c:pt idx="0">
                  <c:v>Суммарная кадастровая стоимость по итогам кадастровой оценки 2022, руб.</c:v>
                </c:pt>
              </c:strCache>
            </c:strRef>
          </c:tx>
          <c:spPr>
            <a:solidFill>
              <a:schemeClr val="accent2"/>
            </a:solidFill>
            <a:ln>
              <a:noFill/>
            </a:ln>
            <a:effectLst/>
          </c:spPr>
          <c:invertIfNegative val="0"/>
          <c:cat>
            <c:strRef>
              <c:f>'для презентации'!$B$4:$B$28</c:f>
              <c:strCache>
                <c:ptCount val="25"/>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Шадринский район</c:v>
                </c:pt>
                <c:pt idx="21">
                  <c:v>Шатровский район</c:v>
                </c:pt>
                <c:pt idx="22">
                  <c:v>Шумихинский район</c:v>
                </c:pt>
                <c:pt idx="23">
                  <c:v>Щучанский район</c:v>
                </c:pt>
                <c:pt idx="24">
                  <c:v>Юргамышский район</c:v>
                </c:pt>
              </c:strCache>
            </c:strRef>
          </c:cat>
          <c:val>
            <c:numRef>
              <c:f>'для презентации'!$E$4:$E$28</c:f>
              <c:numCache>
                <c:formatCode>_-* #\ ##0_-;\-* #\ ##0_-;_-* "-"??_-;_-@_-</c:formatCode>
                <c:ptCount val="25"/>
                <c:pt idx="0">
                  <c:v>40405990.829999998</c:v>
                </c:pt>
                <c:pt idx="1">
                  <c:v>19245990.309999999</c:v>
                </c:pt>
                <c:pt idx="2">
                  <c:v>16090174.4</c:v>
                </c:pt>
                <c:pt idx="3">
                  <c:v>5171034.08</c:v>
                </c:pt>
                <c:pt idx="4">
                  <c:v>89429457.600000009</c:v>
                </c:pt>
                <c:pt idx="5">
                  <c:v>49167189.280000001</c:v>
                </c:pt>
                <c:pt idx="6">
                  <c:v>40758901.440000005</c:v>
                </c:pt>
                <c:pt idx="7">
                  <c:v>56487837.920000009</c:v>
                </c:pt>
                <c:pt idx="8">
                  <c:v>41356989.32</c:v>
                </c:pt>
                <c:pt idx="9">
                  <c:v>24040067.359999999</c:v>
                </c:pt>
                <c:pt idx="10">
                  <c:v>63579887.680000007</c:v>
                </c:pt>
                <c:pt idx="11">
                  <c:v>27382649.120000001</c:v>
                </c:pt>
                <c:pt idx="12">
                  <c:v>18998159.84</c:v>
                </c:pt>
                <c:pt idx="13">
                  <c:v>24967408.479999997</c:v>
                </c:pt>
                <c:pt idx="14">
                  <c:v>6563423.8400000008</c:v>
                </c:pt>
                <c:pt idx="15">
                  <c:v>9522625.5999999996</c:v>
                </c:pt>
                <c:pt idx="16">
                  <c:v>8997465.7599999998</c:v>
                </c:pt>
                <c:pt idx="17">
                  <c:v>101755589.75999998</c:v>
                </c:pt>
                <c:pt idx="18">
                  <c:v>3477197.44</c:v>
                </c:pt>
                <c:pt idx="19">
                  <c:v>73158341.760000005</c:v>
                </c:pt>
                <c:pt idx="20">
                  <c:v>25159880.32</c:v>
                </c:pt>
                <c:pt idx="21">
                  <c:v>39259596.799999997</c:v>
                </c:pt>
                <c:pt idx="22">
                  <c:v>5940044.4799999995</c:v>
                </c:pt>
                <c:pt idx="23">
                  <c:v>29708602.239999998</c:v>
                </c:pt>
                <c:pt idx="24">
                  <c:v>10263596.48</c:v>
                </c:pt>
              </c:numCache>
            </c:numRef>
          </c:val>
          <c:extLst>
            <c:ext xmlns:c16="http://schemas.microsoft.com/office/drawing/2014/chart" uri="{C3380CC4-5D6E-409C-BE32-E72D297353CC}">
              <c16:uniqueId val="{00000001-8353-4007-B5FD-BC15FFBEDED8}"/>
            </c:ext>
          </c:extLst>
        </c:ser>
        <c:dLbls>
          <c:showLegendKey val="0"/>
          <c:showVal val="0"/>
          <c:showCatName val="0"/>
          <c:showSerName val="0"/>
          <c:showPercent val="0"/>
          <c:showBubbleSize val="0"/>
        </c:dLbls>
        <c:gapWidth val="219"/>
        <c:overlap val="-27"/>
        <c:axId val="1743651391"/>
        <c:axId val="1743649311"/>
      </c:barChart>
      <c:catAx>
        <c:axId val="174365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43649311"/>
        <c:crosses val="autoZero"/>
        <c:auto val="1"/>
        <c:lblAlgn val="ctr"/>
        <c:lblOffset val="100"/>
        <c:noMultiLvlLbl val="0"/>
      </c:catAx>
      <c:valAx>
        <c:axId val="174364931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43651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6. СЕГМЕНТ "Производственная деятельность"</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презентации'!$D$227</c:f>
              <c:strCache>
                <c:ptCount val="1"/>
                <c:pt idx="0">
                  <c:v>Суммарная кадастровая стоимость по данным ЕГРН, руб.</c:v>
                </c:pt>
              </c:strCache>
            </c:strRef>
          </c:tx>
          <c:spPr>
            <a:solidFill>
              <a:schemeClr val="accent1"/>
            </a:solidFill>
            <a:ln>
              <a:noFill/>
            </a:ln>
            <a:effectLst/>
          </c:spPr>
          <c:invertIfNegative val="0"/>
          <c:cat>
            <c:strRef>
              <c:f>'для презентации'!$B$228:$B$253</c:f>
              <c:strCache>
                <c:ptCount val="26"/>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Частоозерский район</c:v>
                </c:pt>
                <c:pt idx="21">
                  <c:v>Шадринский район</c:v>
                </c:pt>
                <c:pt idx="22">
                  <c:v>Шатровский район</c:v>
                </c:pt>
                <c:pt idx="23">
                  <c:v>Шумихинский район</c:v>
                </c:pt>
                <c:pt idx="24">
                  <c:v>Щучанский район</c:v>
                </c:pt>
                <c:pt idx="25">
                  <c:v>Юргамышский район</c:v>
                </c:pt>
              </c:strCache>
            </c:strRef>
          </c:cat>
          <c:val>
            <c:numRef>
              <c:f>'для презентации'!$D$228:$D$253</c:f>
              <c:numCache>
                <c:formatCode>_-* #\ ##0_-;\-* #\ ##0_-;_-* "-"??_-;_-@_-</c:formatCode>
                <c:ptCount val="26"/>
                <c:pt idx="0">
                  <c:v>16688975454.849985</c:v>
                </c:pt>
                <c:pt idx="1">
                  <c:v>2139563195.6300023</c:v>
                </c:pt>
                <c:pt idx="2">
                  <c:v>54048232.26000005</c:v>
                </c:pt>
                <c:pt idx="3">
                  <c:v>145240642.74999988</c:v>
                </c:pt>
                <c:pt idx="4">
                  <c:v>296922297.63999957</c:v>
                </c:pt>
                <c:pt idx="5">
                  <c:v>490211384.10999984</c:v>
                </c:pt>
                <c:pt idx="6">
                  <c:v>86729934.869999975</c:v>
                </c:pt>
                <c:pt idx="7">
                  <c:v>648388282.40000033</c:v>
                </c:pt>
                <c:pt idx="8">
                  <c:v>375143720.08999956</c:v>
                </c:pt>
                <c:pt idx="9">
                  <c:v>672189022.18000078</c:v>
                </c:pt>
                <c:pt idx="10">
                  <c:v>403540734.40999961</c:v>
                </c:pt>
                <c:pt idx="11">
                  <c:v>177707729.78999987</c:v>
                </c:pt>
                <c:pt idx="12">
                  <c:v>287648568.24999774</c:v>
                </c:pt>
                <c:pt idx="13">
                  <c:v>358143318.2900002</c:v>
                </c:pt>
                <c:pt idx="14">
                  <c:v>139713225.06</c:v>
                </c:pt>
                <c:pt idx="15">
                  <c:v>205173205.58999991</c:v>
                </c:pt>
                <c:pt idx="16">
                  <c:v>636592424.8999995</c:v>
                </c:pt>
                <c:pt idx="17">
                  <c:v>111740004.50999996</c:v>
                </c:pt>
                <c:pt idx="18">
                  <c:v>117924376.73000002</c:v>
                </c:pt>
                <c:pt idx="19">
                  <c:v>134268927.8600001</c:v>
                </c:pt>
                <c:pt idx="20">
                  <c:v>185827345.25</c:v>
                </c:pt>
                <c:pt idx="21">
                  <c:v>241227812.8500002</c:v>
                </c:pt>
                <c:pt idx="22">
                  <c:v>266980885.51000014</c:v>
                </c:pt>
                <c:pt idx="23">
                  <c:v>1094581470.1899967</c:v>
                </c:pt>
                <c:pt idx="24">
                  <c:v>925729766.84999907</c:v>
                </c:pt>
                <c:pt idx="25">
                  <c:v>707706400.40000021</c:v>
                </c:pt>
              </c:numCache>
            </c:numRef>
          </c:val>
          <c:extLst>
            <c:ext xmlns:c16="http://schemas.microsoft.com/office/drawing/2014/chart" uri="{C3380CC4-5D6E-409C-BE32-E72D297353CC}">
              <c16:uniqueId val="{00000000-3A3F-4704-9672-163260975764}"/>
            </c:ext>
          </c:extLst>
        </c:ser>
        <c:ser>
          <c:idx val="1"/>
          <c:order val="1"/>
          <c:tx>
            <c:strRef>
              <c:f>'для презентации'!$E$227</c:f>
              <c:strCache>
                <c:ptCount val="1"/>
                <c:pt idx="0">
                  <c:v>Суммарная кадастровая стоимость по итогам кадастровой оценки 2022, руб.</c:v>
                </c:pt>
              </c:strCache>
            </c:strRef>
          </c:tx>
          <c:spPr>
            <a:solidFill>
              <a:schemeClr val="accent2"/>
            </a:solidFill>
            <a:ln>
              <a:noFill/>
            </a:ln>
            <a:effectLst/>
          </c:spPr>
          <c:invertIfNegative val="0"/>
          <c:cat>
            <c:strRef>
              <c:f>'для презентации'!$B$228:$B$253</c:f>
              <c:strCache>
                <c:ptCount val="26"/>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Частоозерский район</c:v>
                </c:pt>
                <c:pt idx="21">
                  <c:v>Шадринский район</c:v>
                </c:pt>
                <c:pt idx="22">
                  <c:v>Шатровский район</c:v>
                </c:pt>
                <c:pt idx="23">
                  <c:v>Шумихинский район</c:v>
                </c:pt>
                <c:pt idx="24">
                  <c:v>Щучанский район</c:v>
                </c:pt>
                <c:pt idx="25">
                  <c:v>Юргамышский район</c:v>
                </c:pt>
              </c:strCache>
            </c:strRef>
          </c:cat>
          <c:val>
            <c:numRef>
              <c:f>'для презентации'!$E$228:$E$253</c:f>
              <c:numCache>
                <c:formatCode>_-* #\ ##0_-;\-* #\ ##0_-;_-* "-"??_-;_-@_-</c:formatCode>
                <c:ptCount val="26"/>
                <c:pt idx="0">
                  <c:v>16683091881.550034</c:v>
                </c:pt>
                <c:pt idx="1">
                  <c:v>13696878027.080013</c:v>
                </c:pt>
                <c:pt idx="2">
                  <c:v>1122858928.8700008</c:v>
                </c:pt>
                <c:pt idx="3">
                  <c:v>3013739659.9500022</c:v>
                </c:pt>
                <c:pt idx="4">
                  <c:v>5399642398.0400181</c:v>
                </c:pt>
                <c:pt idx="5">
                  <c:v>3887171021.6800056</c:v>
                </c:pt>
                <c:pt idx="6">
                  <c:v>1140301365.7400267</c:v>
                </c:pt>
                <c:pt idx="7">
                  <c:v>3271844983.0800018</c:v>
                </c:pt>
                <c:pt idx="8">
                  <c:v>4145191528.6799984</c:v>
                </c:pt>
                <c:pt idx="9">
                  <c:v>7635410634.6300077</c:v>
                </c:pt>
                <c:pt idx="10">
                  <c:v>3513498587.2400022</c:v>
                </c:pt>
                <c:pt idx="11">
                  <c:v>2854274818.1699967</c:v>
                </c:pt>
                <c:pt idx="12">
                  <c:v>4621737353.4997063</c:v>
                </c:pt>
                <c:pt idx="13">
                  <c:v>5394988238.5999889</c:v>
                </c:pt>
                <c:pt idx="14">
                  <c:v>2732501613.5800056</c:v>
                </c:pt>
                <c:pt idx="15">
                  <c:v>2224016761.1900005</c:v>
                </c:pt>
                <c:pt idx="16">
                  <c:v>2192939364.0700016</c:v>
                </c:pt>
                <c:pt idx="17">
                  <c:v>2320627719.4099989</c:v>
                </c:pt>
                <c:pt idx="18">
                  <c:v>2296028457.7700024</c:v>
                </c:pt>
                <c:pt idx="19">
                  <c:v>3444012437.3500047</c:v>
                </c:pt>
                <c:pt idx="20">
                  <c:v>1221056937.9400001</c:v>
                </c:pt>
                <c:pt idx="21">
                  <c:v>5347092800.9599991</c:v>
                </c:pt>
                <c:pt idx="22">
                  <c:v>3024218320.5400009</c:v>
                </c:pt>
                <c:pt idx="23">
                  <c:v>5614492839.0599947</c:v>
                </c:pt>
                <c:pt idx="24">
                  <c:v>4827857845.5600004</c:v>
                </c:pt>
                <c:pt idx="25">
                  <c:v>4516973100.9600086</c:v>
                </c:pt>
              </c:numCache>
            </c:numRef>
          </c:val>
          <c:extLst>
            <c:ext xmlns:c16="http://schemas.microsoft.com/office/drawing/2014/chart" uri="{C3380CC4-5D6E-409C-BE32-E72D297353CC}">
              <c16:uniqueId val="{00000001-3A3F-4704-9672-163260975764}"/>
            </c:ext>
          </c:extLst>
        </c:ser>
        <c:dLbls>
          <c:showLegendKey val="0"/>
          <c:showVal val="0"/>
          <c:showCatName val="0"/>
          <c:showSerName val="0"/>
          <c:showPercent val="0"/>
          <c:showBubbleSize val="0"/>
        </c:dLbls>
        <c:gapWidth val="219"/>
        <c:overlap val="-27"/>
        <c:axId val="953073472"/>
        <c:axId val="953083872"/>
      </c:barChart>
      <c:catAx>
        <c:axId val="95307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953083872"/>
        <c:crosses val="autoZero"/>
        <c:auto val="1"/>
        <c:lblAlgn val="ctr"/>
        <c:lblOffset val="100"/>
        <c:noMultiLvlLbl val="0"/>
      </c:catAx>
      <c:valAx>
        <c:axId val="9530838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953073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400" b="0" i="0" u="none" strike="noStrike" baseline="0">
                <a:effectLst/>
              </a:rPr>
              <a:t>7. СЕГМЕНТ "Транспорт"</a:t>
            </a:r>
            <a:endParaRPr lang="ru-R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презентации'!$D$260</c:f>
              <c:strCache>
                <c:ptCount val="1"/>
                <c:pt idx="0">
                  <c:v>Суммарная кадастровая стоимость по данным ЕГРН, руб.</c:v>
                </c:pt>
              </c:strCache>
            </c:strRef>
          </c:tx>
          <c:spPr>
            <a:solidFill>
              <a:schemeClr val="accent1"/>
            </a:solidFill>
            <a:ln>
              <a:noFill/>
            </a:ln>
            <a:effectLst/>
          </c:spPr>
          <c:invertIfNegative val="0"/>
          <c:cat>
            <c:strRef>
              <c:f>'для презентации'!$B$261:$B$286</c:f>
              <c:strCache>
                <c:ptCount val="26"/>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Частоозерский район</c:v>
                </c:pt>
                <c:pt idx="21">
                  <c:v>Шадринский район</c:v>
                </c:pt>
                <c:pt idx="22">
                  <c:v>Шатровский район</c:v>
                </c:pt>
                <c:pt idx="23">
                  <c:v>Шумихинский район</c:v>
                </c:pt>
                <c:pt idx="24">
                  <c:v>Щучанский район</c:v>
                </c:pt>
                <c:pt idx="25">
                  <c:v>Юргамышский район</c:v>
                </c:pt>
              </c:strCache>
            </c:strRef>
          </c:cat>
          <c:val>
            <c:numRef>
              <c:f>'для презентации'!$D$261:$D$286</c:f>
              <c:numCache>
                <c:formatCode>_-* #\ ##0_-;\-* #\ ##0_-;_-* "-"??_-;_-@_-</c:formatCode>
                <c:ptCount val="26"/>
                <c:pt idx="0">
                  <c:v>2780226899.2500229</c:v>
                </c:pt>
                <c:pt idx="1">
                  <c:v>181267327.12999916</c:v>
                </c:pt>
                <c:pt idx="2">
                  <c:v>4310701.99</c:v>
                </c:pt>
                <c:pt idx="3">
                  <c:v>3542388.25</c:v>
                </c:pt>
                <c:pt idx="4">
                  <c:v>27061499.840000015</c:v>
                </c:pt>
                <c:pt idx="5">
                  <c:v>78365955.73999992</c:v>
                </c:pt>
                <c:pt idx="6">
                  <c:v>1215474.52</c:v>
                </c:pt>
                <c:pt idx="7">
                  <c:v>23837792.88000001</c:v>
                </c:pt>
                <c:pt idx="8">
                  <c:v>72689255.860000059</c:v>
                </c:pt>
                <c:pt idx="9">
                  <c:v>36400309.819999993</c:v>
                </c:pt>
                <c:pt idx="10">
                  <c:v>4758973.1100000003</c:v>
                </c:pt>
                <c:pt idx="11">
                  <c:v>14242039.630000003</c:v>
                </c:pt>
                <c:pt idx="12">
                  <c:v>14978958.930000002</c:v>
                </c:pt>
                <c:pt idx="13">
                  <c:v>6614636.6499999994</c:v>
                </c:pt>
                <c:pt idx="14">
                  <c:v>9482891.4800000004</c:v>
                </c:pt>
                <c:pt idx="15">
                  <c:v>31447505.280000005</c:v>
                </c:pt>
                <c:pt idx="16">
                  <c:v>5148144.6899999995</c:v>
                </c:pt>
                <c:pt idx="17">
                  <c:v>3380396.1199999992</c:v>
                </c:pt>
                <c:pt idx="18">
                  <c:v>2515927.540000001</c:v>
                </c:pt>
                <c:pt idx="19">
                  <c:v>2283381.64</c:v>
                </c:pt>
                <c:pt idx="20">
                  <c:v>1622672.6499999994</c:v>
                </c:pt>
                <c:pt idx="21">
                  <c:v>2283147.44</c:v>
                </c:pt>
                <c:pt idx="22">
                  <c:v>9750212.2400000002</c:v>
                </c:pt>
                <c:pt idx="23">
                  <c:v>34980252.529999994</c:v>
                </c:pt>
                <c:pt idx="24">
                  <c:v>18616386.879999999</c:v>
                </c:pt>
                <c:pt idx="25">
                  <c:v>6422721.0099999998</c:v>
                </c:pt>
              </c:numCache>
            </c:numRef>
          </c:val>
          <c:extLst>
            <c:ext xmlns:c16="http://schemas.microsoft.com/office/drawing/2014/chart" uri="{C3380CC4-5D6E-409C-BE32-E72D297353CC}">
              <c16:uniqueId val="{00000000-83DE-49F7-8A57-B6688DD34633}"/>
            </c:ext>
          </c:extLst>
        </c:ser>
        <c:ser>
          <c:idx val="1"/>
          <c:order val="1"/>
          <c:tx>
            <c:strRef>
              <c:f>'для презентации'!$E$260</c:f>
              <c:strCache>
                <c:ptCount val="1"/>
                <c:pt idx="0">
                  <c:v>Суммарная кадастровая стоимость по итогам кадастровой оценки 2022, руб.</c:v>
                </c:pt>
              </c:strCache>
            </c:strRef>
          </c:tx>
          <c:spPr>
            <a:solidFill>
              <a:schemeClr val="accent2"/>
            </a:solidFill>
            <a:ln>
              <a:noFill/>
            </a:ln>
            <a:effectLst/>
          </c:spPr>
          <c:invertIfNegative val="0"/>
          <c:cat>
            <c:strRef>
              <c:f>'для презентации'!$B$261:$B$286</c:f>
              <c:strCache>
                <c:ptCount val="26"/>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Частоозерский район</c:v>
                </c:pt>
                <c:pt idx="21">
                  <c:v>Шадринский район</c:v>
                </c:pt>
                <c:pt idx="22">
                  <c:v>Шатровский район</c:v>
                </c:pt>
                <c:pt idx="23">
                  <c:v>Шумихинский район</c:v>
                </c:pt>
                <c:pt idx="24">
                  <c:v>Щучанский район</c:v>
                </c:pt>
                <c:pt idx="25">
                  <c:v>Юргамышский район</c:v>
                </c:pt>
              </c:strCache>
            </c:strRef>
          </c:cat>
          <c:val>
            <c:numRef>
              <c:f>'для презентации'!$E$261:$E$286</c:f>
              <c:numCache>
                <c:formatCode>_-* #\ ##0_-;\-* #\ ##0_-;_-* "-"??_-;_-@_-</c:formatCode>
                <c:ptCount val="26"/>
                <c:pt idx="0">
                  <c:v>1920074555.4899647</c:v>
                </c:pt>
                <c:pt idx="1">
                  <c:v>111468219.31000087</c:v>
                </c:pt>
                <c:pt idx="2">
                  <c:v>26212598.899999999</c:v>
                </c:pt>
                <c:pt idx="3">
                  <c:v>16869731.809999999</c:v>
                </c:pt>
                <c:pt idx="4">
                  <c:v>34286485.710000001</c:v>
                </c:pt>
                <c:pt idx="5">
                  <c:v>104005520.14999984</c:v>
                </c:pt>
                <c:pt idx="6">
                  <c:v>4381697.540000001</c:v>
                </c:pt>
                <c:pt idx="7">
                  <c:v>728563529.46999776</c:v>
                </c:pt>
                <c:pt idx="8">
                  <c:v>100437154.48999988</c:v>
                </c:pt>
                <c:pt idx="9">
                  <c:v>70359191.110000119</c:v>
                </c:pt>
                <c:pt idx="10">
                  <c:v>11094572</c:v>
                </c:pt>
                <c:pt idx="11">
                  <c:v>193239542.73000002</c:v>
                </c:pt>
                <c:pt idx="12">
                  <c:v>49705577.100000016</c:v>
                </c:pt>
                <c:pt idx="13">
                  <c:v>8038856.3500000006</c:v>
                </c:pt>
                <c:pt idx="14">
                  <c:v>11256073.259999998</c:v>
                </c:pt>
                <c:pt idx="15">
                  <c:v>46937840.93</c:v>
                </c:pt>
                <c:pt idx="16">
                  <c:v>7596662.0199999986</c:v>
                </c:pt>
                <c:pt idx="17">
                  <c:v>7765643.6200000048</c:v>
                </c:pt>
                <c:pt idx="18">
                  <c:v>2153859.3699999996</c:v>
                </c:pt>
                <c:pt idx="19">
                  <c:v>12036204.539999999</c:v>
                </c:pt>
                <c:pt idx="20">
                  <c:v>4998709.93</c:v>
                </c:pt>
                <c:pt idx="21">
                  <c:v>15585588.940000005</c:v>
                </c:pt>
                <c:pt idx="22">
                  <c:v>26015986.519999996</c:v>
                </c:pt>
                <c:pt idx="23">
                  <c:v>46105636.170000009</c:v>
                </c:pt>
                <c:pt idx="24">
                  <c:v>35690852.38000001</c:v>
                </c:pt>
                <c:pt idx="25">
                  <c:v>13191091.799999999</c:v>
                </c:pt>
              </c:numCache>
            </c:numRef>
          </c:val>
          <c:extLst>
            <c:ext xmlns:c16="http://schemas.microsoft.com/office/drawing/2014/chart" uri="{C3380CC4-5D6E-409C-BE32-E72D297353CC}">
              <c16:uniqueId val="{00000001-83DE-49F7-8A57-B6688DD34633}"/>
            </c:ext>
          </c:extLst>
        </c:ser>
        <c:dLbls>
          <c:showLegendKey val="0"/>
          <c:showVal val="0"/>
          <c:showCatName val="0"/>
          <c:showSerName val="0"/>
          <c:showPercent val="0"/>
          <c:showBubbleSize val="0"/>
        </c:dLbls>
        <c:gapWidth val="219"/>
        <c:overlap val="-27"/>
        <c:axId val="1251203392"/>
        <c:axId val="1251197152"/>
      </c:barChart>
      <c:catAx>
        <c:axId val="125120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51197152"/>
        <c:crosses val="autoZero"/>
        <c:auto val="1"/>
        <c:lblAlgn val="ctr"/>
        <c:lblOffset val="100"/>
        <c:noMultiLvlLbl val="0"/>
      </c:catAx>
      <c:valAx>
        <c:axId val="12511971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5120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8. СЕГМЕНТ "Обеспечение обороны и безопасности"</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презентации'!$D$295</c:f>
              <c:strCache>
                <c:ptCount val="1"/>
                <c:pt idx="0">
                  <c:v>Суммарная кадастровая стоимость по данным ЕГРН, руб.</c:v>
                </c:pt>
              </c:strCache>
            </c:strRef>
          </c:tx>
          <c:spPr>
            <a:solidFill>
              <a:schemeClr val="accent1"/>
            </a:solidFill>
            <a:ln>
              <a:noFill/>
            </a:ln>
            <a:effectLst/>
          </c:spPr>
          <c:invertIfNegative val="0"/>
          <c:cat>
            <c:strRef>
              <c:f>'для презентации'!$B$296:$B$308</c:f>
              <c:strCache>
                <c:ptCount val="13"/>
                <c:pt idx="0">
                  <c:v>город Курган</c:v>
                </c:pt>
                <c:pt idx="1">
                  <c:v>Далматовский район</c:v>
                </c:pt>
                <c:pt idx="2">
                  <c:v>Звериноголовский район</c:v>
                </c:pt>
                <c:pt idx="3">
                  <c:v>Кетовский район</c:v>
                </c:pt>
                <c:pt idx="4">
                  <c:v>Макушинский район</c:v>
                </c:pt>
                <c:pt idx="5">
                  <c:v>Петуховский район</c:v>
                </c:pt>
                <c:pt idx="6">
                  <c:v>Половинский район</c:v>
                </c:pt>
                <c:pt idx="7">
                  <c:v>Притобольный район</c:v>
                </c:pt>
                <c:pt idx="8">
                  <c:v>Сафакулевский район</c:v>
                </c:pt>
                <c:pt idx="9">
                  <c:v>Целинный район</c:v>
                </c:pt>
                <c:pt idx="10">
                  <c:v>Шадринский район</c:v>
                </c:pt>
                <c:pt idx="11">
                  <c:v>Шатровский район</c:v>
                </c:pt>
                <c:pt idx="12">
                  <c:v>Щучанский район</c:v>
                </c:pt>
              </c:strCache>
            </c:strRef>
          </c:cat>
          <c:val>
            <c:numRef>
              <c:f>'для презентации'!$D$296:$D$308</c:f>
              <c:numCache>
                <c:formatCode>_-* #\ ##0_-;\-* #\ ##0_-;_-* "-"??_-;_-@_-</c:formatCode>
                <c:ptCount val="13"/>
                <c:pt idx="0">
                  <c:v>46591948.450000003</c:v>
                </c:pt>
                <c:pt idx="1">
                  <c:v>46224175.079999998</c:v>
                </c:pt>
                <c:pt idx="2">
                  <c:v>70143.51999999999</c:v>
                </c:pt>
                <c:pt idx="3">
                  <c:v>2045265.39</c:v>
                </c:pt>
                <c:pt idx="4">
                  <c:v>623.16</c:v>
                </c:pt>
                <c:pt idx="5">
                  <c:v>449130.85</c:v>
                </c:pt>
                <c:pt idx="6">
                  <c:v>79385.42</c:v>
                </c:pt>
                <c:pt idx="7">
                  <c:v>17256</c:v>
                </c:pt>
                <c:pt idx="8">
                  <c:v>147261888</c:v>
                </c:pt>
                <c:pt idx="9">
                  <c:v>733942.84000000008</c:v>
                </c:pt>
                <c:pt idx="10">
                  <c:v>40247023.789999999</c:v>
                </c:pt>
                <c:pt idx="11">
                  <c:v>38457000</c:v>
                </c:pt>
                <c:pt idx="12">
                  <c:v>14600</c:v>
                </c:pt>
              </c:numCache>
            </c:numRef>
          </c:val>
          <c:extLst>
            <c:ext xmlns:c16="http://schemas.microsoft.com/office/drawing/2014/chart" uri="{C3380CC4-5D6E-409C-BE32-E72D297353CC}">
              <c16:uniqueId val="{00000000-B314-457B-AA59-51C95CBEA9A1}"/>
            </c:ext>
          </c:extLst>
        </c:ser>
        <c:ser>
          <c:idx val="1"/>
          <c:order val="1"/>
          <c:tx>
            <c:strRef>
              <c:f>'для презентации'!$E$295</c:f>
              <c:strCache>
                <c:ptCount val="1"/>
                <c:pt idx="0">
                  <c:v>Суммарная кадастровая стоимость по итогам кадастровой оценки 2022, руб.</c:v>
                </c:pt>
              </c:strCache>
            </c:strRef>
          </c:tx>
          <c:spPr>
            <a:solidFill>
              <a:schemeClr val="accent2"/>
            </a:solidFill>
            <a:ln>
              <a:noFill/>
            </a:ln>
            <a:effectLst/>
          </c:spPr>
          <c:invertIfNegative val="0"/>
          <c:cat>
            <c:strRef>
              <c:f>'для презентации'!$B$296:$B$308</c:f>
              <c:strCache>
                <c:ptCount val="13"/>
                <c:pt idx="0">
                  <c:v>город Курган</c:v>
                </c:pt>
                <c:pt idx="1">
                  <c:v>Далматовский район</c:v>
                </c:pt>
                <c:pt idx="2">
                  <c:v>Звериноголовский район</c:v>
                </c:pt>
                <c:pt idx="3">
                  <c:v>Кетовский район</c:v>
                </c:pt>
                <c:pt idx="4">
                  <c:v>Макушинский район</c:v>
                </c:pt>
                <c:pt idx="5">
                  <c:v>Петуховский район</c:v>
                </c:pt>
                <c:pt idx="6">
                  <c:v>Половинский район</c:v>
                </c:pt>
                <c:pt idx="7">
                  <c:v>Притобольный район</c:v>
                </c:pt>
                <c:pt idx="8">
                  <c:v>Сафакулевский район</c:v>
                </c:pt>
                <c:pt idx="9">
                  <c:v>Целинный район</c:v>
                </c:pt>
                <c:pt idx="10">
                  <c:v>Шадринский район</c:v>
                </c:pt>
                <c:pt idx="11">
                  <c:v>Шатровский район</c:v>
                </c:pt>
                <c:pt idx="12">
                  <c:v>Щучанский район</c:v>
                </c:pt>
              </c:strCache>
            </c:strRef>
          </c:cat>
          <c:val>
            <c:numRef>
              <c:f>'для презентации'!$E$296:$E$308</c:f>
              <c:numCache>
                <c:formatCode>_-* #\ ##0_-;\-* #\ ##0_-;_-* "-"??_-;_-@_-</c:formatCode>
                <c:ptCount val="13"/>
                <c:pt idx="0">
                  <c:v>2614395</c:v>
                </c:pt>
                <c:pt idx="1">
                  <c:v>8542253596.5500002</c:v>
                </c:pt>
                <c:pt idx="2">
                  <c:v>1231719.73</c:v>
                </c:pt>
                <c:pt idx="3">
                  <c:v>107899858.77999999</c:v>
                </c:pt>
                <c:pt idx="4">
                  <c:v>688505.27000000014</c:v>
                </c:pt>
                <c:pt idx="5">
                  <c:v>34165397.699999988</c:v>
                </c:pt>
                <c:pt idx="6">
                  <c:v>1420871.38</c:v>
                </c:pt>
                <c:pt idx="7">
                  <c:v>209388.21</c:v>
                </c:pt>
                <c:pt idx="8">
                  <c:v>10585313389.34</c:v>
                </c:pt>
                <c:pt idx="9">
                  <c:v>551570.66</c:v>
                </c:pt>
                <c:pt idx="10">
                  <c:v>2556036973.77</c:v>
                </c:pt>
                <c:pt idx="11">
                  <c:v>3822509994.5799999</c:v>
                </c:pt>
                <c:pt idx="12">
                  <c:v>1994173.93</c:v>
                </c:pt>
              </c:numCache>
            </c:numRef>
          </c:val>
          <c:extLst>
            <c:ext xmlns:c16="http://schemas.microsoft.com/office/drawing/2014/chart" uri="{C3380CC4-5D6E-409C-BE32-E72D297353CC}">
              <c16:uniqueId val="{00000001-B314-457B-AA59-51C95CBEA9A1}"/>
            </c:ext>
          </c:extLst>
        </c:ser>
        <c:dLbls>
          <c:showLegendKey val="0"/>
          <c:showVal val="0"/>
          <c:showCatName val="0"/>
          <c:showSerName val="0"/>
          <c:showPercent val="0"/>
          <c:showBubbleSize val="0"/>
        </c:dLbls>
        <c:gapWidth val="219"/>
        <c:overlap val="-27"/>
        <c:axId val="1251190080"/>
        <c:axId val="1708481919"/>
      </c:barChart>
      <c:catAx>
        <c:axId val="125119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08481919"/>
        <c:crosses val="autoZero"/>
        <c:auto val="1"/>
        <c:lblAlgn val="ctr"/>
        <c:lblOffset val="100"/>
        <c:noMultiLvlLbl val="0"/>
      </c:catAx>
      <c:valAx>
        <c:axId val="1708481919"/>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51190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9. СЕГМЕНТ "Охраняемые природные территории и благоустройство"</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презентации'!$D$314</c:f>
              <c:strCache>
                <c:ptCount val="1"/>
                <c:pt idx="0">
                  <c:v>Суммарная кадастровая стоимость по данным ЕГРН, руб.</c:v>
                </c:pt>
              </c:strCache>
            </c:strRef>
          </c:tx>
          <c:spPr>
            <a:solidFill>
              <a:schemeClr val="accent1"/>
            </a:solidFill>
            <a:ln>
              <a:noFill/>
            </a:ln>
            <a:effectLst/>
          </c:spPr>
          <c:invertIfNegative val="0"/>
          <c:cat>
            <c:strRef>
              <c:f>'для презентации'!$B$315:$B$337</c:f>
              <c:strCache>
                <c:ptCount val="23"/>
                <c:pt idx="0">
                  <c:v>город Курган</c:v>
                </c:pt>
                <c:pt idx="1">
                  <c:v>город Шадринск</c:v>
                </c:pt>
                <c:pt idx="2">
                  <c:v>Белозерский район</c:v>
                </c:pt>
                <c:pt idx="3">
                  <c:v>Варгашинский район</c:v>
                </c:pt>
                <c:pt idx="4">
                  <c:v>Далматовский район</c:v>
                </c:pt>
                <c:pt idx="5">
                  <c:v>Звериноголовский район</c:v>
                </c:pt>
                <c:pt idx="6">
                  <c:v>Каргапольский район</c:v>
                </c:pt>
                <c:pt idx="7">
                  <c:v>Катайский район</c:v>
                </c:pt>
                <c:pt idx="8">
                  <c:v>Кетовский район</c:v>
                </c:pt>
                <c:pt idx="9">
                  <c:v>Куртамышский район</c:v>
                </c:pt>
                <c:pt idx="10">
                  <c:v>Лебяжьевский район</c:v>
                </c:pt>
                <c:pt idx="11">
                  <c:v>Макушинский район</c:v>
                </c:pt>
                <c:pt idx="12">
                  <c:v>Мишкинский район</c:v>
                </c:pt>
                <c:pt idx="13">
                  <c:v>Петуховский район</c:v>
                </c:pt>
                <c:pt idx="14">
                  <c:v>Притобольный район</c:v>
                </c:pt>
                <c:pt idx="15">
                  <c:v>Сафакулевский район</c:v>
                </c:pt>
                <c:pt idx="16">
                  <c:v>Целинный район</c:v>
                </c:pt>
                <c:pt idx="17">
                  <c:v>Частоозерский район</c:v>
                </c:pt>
                <c:pt idx="18">
                  <c:v>Шадринский район</c:v>
                </c:pt>
                <c:pt idx="19">
                  <c:v>Шатровский район</c:v>
                </c:pt>
                <c:pt idx="20">
                  <c:v>Шумихинский район</c:v>
                </c:pt>
                <c:pt idx="21">
                  <c:v>Щучанский район</c:v>
                </c:pt>
                <c:pt idx="22">
                  <c:v>Юргамышский район</c:v>
                </c:pt>
              </c:strCache>
            </c:strRef>
          </c:cat>
          <c:val>
            <c:numRef>
              <c:f>'для презентации'!$D$315:$D$337</c:f>
              <c:numCache>
                <c:formatCode>_-* #\ ##0_-;\-* #\ ##0_-;_-* "-"??_-;_-@_-</c:formatCode>
                <c:ptCount val="23"/>
                <c:pt idx="0">
                  <c:v>479152179.64000005</c:v>
                </c:pt>
                <c:pt idx="1">
                  <c:v>18408693.68</c:v>
                </c:pt>
                <c:pt idx="2">
                  <c:v>948.12</c:v>
                </c:pt>
                <c:pt idx="3">
                  <c:v>15870573.34</c:v>
                </c:pt>
                <c:pt idx="4">
                  <c:v>190352893.28</c:v>
                </c:pt>
                <c:pt idx="5">
                  <c:v>15736230</c:v>
                </c:pt>
                <c:pt idx="6">
                  <c:v>66712605.939999998</c:v>
                </c:pt>
                <c:pt idx="7">
                  <c:v>7697939.6200000001</c:v>
                </c:pt>
                <c:pt idx="8">
                  <c:v>10249580.680000002</c:v>
                </c:pt>
                <c:pt idx="9">
                  <c:v>401888.06</c:v>
                </c:pt>
                <c:pt idx="10">
                  <c:v>23688</c:v>
                </c:pt>
                <c:pt idx="11">
                  <c:v>12268346.1</c:v>
                </c:pt>
                <c:pt idx="12">
                  <c:v>1111953</c:v>
                </c:pt>
                <c:pt idx="13">
                  <c:v>23917616.509999994</c:v>
                </c:pt>
                <c:pt idx="14">
                  <c:v>1753278.66</c:v>
                </c:pt>
                <c:pt idx="15">
                  <c:v>58467.15</c:v>
                </c:pt>
                <c:pt idx="16">
                  <c:v>2466871.8199999998</c:v>
                </c:pt>
                <c:pt idx="17">
                  <c:v>790957.68</c:v>
                </c:pt>
                <c:pt idx="18">
                  <c:v>2087779.5800000003</c:v>
                </c:pt>
                <c:pt idx="19">
                  <c:v>1</c:v>
                </c:pt>
                <c:pt idx="20">
                  <c:v>9419932.7599999998</c:v>
                </c:pt>
                <c:pt idx="21">
                  <c:v>13741053.210000001</c:v>
                </c:pt>
                <c:pt idx="22">
                  <c:v>81184.75</c:v>
                </c:pt>
              </c:numCache>
            </c:numRef>
          </c:val>
          <c:extLst>
            <c:ext xmlns:c16="http://schemas.microsoft.com/office/drawing/2014/chart" uri="{C3380CC4-5D6E-409C-BE32-E72D297353CC}">
              <c16:uniqueId val="{00000000-3004-4041-9ACF-D14E9A40C4C6}"/>
            </c:ext>
          </c:extLst>
        </c:ser>
        <c:ser>
          <c:idx val="1"/>
          <c:order val="1"/>
          <c:tx>
            <c:strRef>
              <c:f>'для презентации'!$E$314</c:f>
              <c:strCache>
                <c:ptCount val="1"/>
                <c:pt idx="0">
                  <c:v>Суммарная кадастровая стоимость по итогам кадастровой оценки 2022, руб.</c:v>
                </c:pt>
              </c:strCache>
            </c:strRef>
          </c:tx>
          <c:spPr>
            <a:solidFill>
              <a:schemeClr val="accent2"/>
            </a:solidFill>
            <a:ln>
              <a:noFill/>
            </a:ln>
            <a:effectLst/>
          </c:spPr>
          <c:invertIfNegative val="0"/>
          <c:cat>
            <c:strRef>
              <c:f>'для презентации'!$B$315:$B$337</c:f>
              <c:strCache>
                <c:ptCount val="23"/>
                <c:pt idx="0">
                  <c:v>город Курган</c:v>
                </c:pt>
                <c:pt idx="1">
                  <c:v>город Шадринск</c:v>
                </c:pt>
                <c:pt idx="2">
                  <c:v>Белозерский район</c:v>
                </c:pt>
                <c:pt idx="3">
                  <c:v>Варгашинский район</c:v>
                </c:pt>
                <c:pt idx="4">
                  <c:v>Далматовский район</c:v>
                </c:pt>
                <c:pt idx="5">
                  <c:v>Звериноголовский район</c:v>
                </c:pt>
                <c:pt idx="6">
                  <c:v>Каргапольский район</c:v>
                </c:pt>
                <c:pt idx="7">
                  <c:v>Катайский район</c:v>
                </c:pt>
                <c:pt idx="8">
                  <c:v>Кетовский район</c:v>
                </c:pt>
                <c:pt idx="9">
                  <c:v>Куртамышский район</c:v>
                </c:pt>
                <c:pt idx="10">
                  <c:v>Лебяжьевский район</c:v>
                </c:pt>
                <c:pt idx="11">
                  <c:v>Макушинский район</c:v>
                </c:pt>
                <c:pt idx="12">
                  <c:v>Мишкинский район</c:v>
                </c:pt>
                <c:pt idx="13">
                  <c:v>Петуховский район</c:v>
                </c:pt>
                <c:pt idx="14">
                  <c:v>Притобольный район</c:v>
                </c:pt>
                <c:pt idx="15">
                  <c:v>Сафакулевский район</c:v>
                </c:pt>
                <c:pt idx="16">
                  <c:v>Целинный район</c:v>
                </c:pt>
                <c:pt idx="17">
                  <c:v>Частоозерский район</c:v>
                </c:pt>
                <c:pt idx="18">
                  <c:v>Шадринский район</c:v>
                </c:pt>
                <c:pt idx="19">
                  <c:v>Шатровский район</c:v>
                </c:pt>
                <c:pt idx="20">
                  <c:v>Шумихинский район</c:v>
                </c:pt>
                <c:pt idx="21">
                  <c:v>Щучанский район</c:v>
                </c:pt>
                <c:pt idx="22">
                  <c:v>Юргамышский район</c:v>
                </c:pt>
              </c:strCache>
            </c:strRef>
          </c:cat>
          <c:val>
            <c:numRef>
              <c:f>'для презентации'!$E$315:$E$337</c:f>
              <c:numCache>
                <c:formatCode>_-* #\ ##0_-;\-* #\ ##0_-;_-* "-"??_-;_-@_-</c:formatCode>
                <c:ptCount val="23"/>
                <c:pt idx="0">
                  <c:v>2200609829.2599988</c:v>
                </c:pt>
                <c:pt idx="1">
                  <c:v>1201033447.0299997</c:v>
                </c:pt>
                <c:pt idx="2">
                  <c:v>30727.09</c:v>
                </c:pt>
                <c:pt idx="3">
                  <c:v>32667997.440000001</c:v>
                </c:pt>
                <c:pt idx="4">
                  <c:v>49343152.130000003</c:v>
                </c:pt>
                <c:pt idx="5">
                  <c:v>260250819.09999999</c:v>
                </c:pt>
                <c:pt idx="6">
                  <c:v>26739650160.899998</c:v>
                </c:pt>
                <c:pt idx="7">
                  <c:v>994128.14</c:v>
                </c:pt>
                <c:pt idx="8">
                  <c:v>353494471.21999991</c:v>
                </c:pt>
                <c:pt idx="9">
                  <c:v>467584.71</c:v>
                </c:pt>
                <c:pt idx="10">
                  <c:v>194843.74</c:v>
                </c:pt>
                <c:pt idx="11">
                  <c:v>2612476.6100000003</c:v>
                </c:pt>
                <c:pt idx="12">
                  <c:v>50237.279999999999</c:v>
                </c:pt>
                <c:pt idx="13">
                  <c:v>450726522.68999994</c:v>
                </c:pt>
                <c:pt idx="14">
                  <c:v>14265989.949999999</c:v>
                </c:pt>
                <c:pt idx="15">
                  <c:v>3754516.0300000003</c:v>
                </c:pt>
                <c:pt idx="16">
                  <c:v>12132634.439999999</c:v>
                </c:pt>
                <c:pt idx="17">
                  <c:v>749173.92</c:v>
                </c:pt>
                <c:pt idx="18">
                  <c:v>11815714.370000001</c:v>
                </c:pt>
                <c:pt idx="19">
                  <c:v>3236.11</c:v>
                </c:pt>
                <c:pt idx="20">
                  <c:v>4767261.0499999989</c:v>
                </c:pt>
                <c:pt idx="21">
                  <c:v>726609475.35000014</c:v>
                </c:pt>
                <c:pt idx="22">
                  <c:v>3711486.8400000003</c:v>
                </c:pt>
              </c:numCache>
            </c:numRef>
          </c:val>
          <c:extLst>
            <c:ext xmlns:c16="http://schemas.microsoft.com/office/drawing/2014/chart" uri="{C3380CC4-5D6E-409C-BE32-E72D297353CC}">
              <c16:uniqueId val="{00000001-3004-4041-9ACF-D14E9A40C4C6}"/>
            </c:ext>
          </c:extLst>
        </c:ser>
        <c:dLbls>
          <c:showLegendKey val="0"/>
          <c:showVal val="0"/>
          <c:showCatName val="0"/>
          <c:showSerName val="0"/>
          <c:showPercent val="0"/>
          <c:showBubbleSize val="0"/>
        </c:dLbls>
        <c:gapWidth val="219"/>
        <c:overlap val="-27"/>
        <c:axId val="120492528"/>
        <c:axId val="120485872"/>
      </c:barChart>
      <c:catAx>
        <c:axId val="12049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0485872"/>
        <c:crosses val="autoZero"/>
        <c:auto val="1"/>
        <c:lblAlgn val="ctr"/>
        <c:lblOffset val="100"/>
        <c:noMultiLvlLbl val="0"/>
      </c:catAx>
      <c:valAx>
        <c:axId val="1204858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049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10. СЕГМЕНТ "Использование лесов"</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презентации'!$D$345</c:f>
              <c:strCache>
                <c:ptCount val="1"/>
                <c:pt idx="0">
                  <c:v>Суммарная кадастровая стоимость по данным ЕГРН, руб.</c:v>
                </c:pt>
              </c:strCache>
            </c:strRef>
          </c:tx>
          <c:spPr>
            <a:solidFill>
              <a:schemeClr val="accent1"/>
            </a:solidFill>
            <a:ln>
              <a:noFill/>
            </a:ln>
            <a:effectLst/>
          </c:spPr>
          <c:invertIfNegative val="0"/>
          <c:cat>
            <c:strRef>
              <c:f>'для презентации'!$B$346:$B$370</c:f>
              <c:strCache>
                <c:ptCount val="25"/>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Шадринский район</c:v>
                </c:pt>
                <c:pt idx="21">
                  <c:v>Шатровский район</c:v>
                </c:pt>
                <c:pt idx="22">
                  <c:v>Шумихинский район</c:v>
                </c:pt>
                <c:pt idx="23">
                  <c:v>Щучанский район</c:v>
                </c:pt>
                <c:pt idx="24">
                  <c:v>Юргамышский район</c:v>
                </c:pt>
              </c:strCache>
            </c:strRef>
          </c:cat>
          <c:val>
            <c:numRef>
              <c:f>'для презентации'!$D$346:$D$370</c:f>
              <c:numCache>
                <c:formatCode>_-* #\ ##0_-;\-* #\ ##0_-;_-* "-"??_-;_-@_-</c:formatCode>
                <c:ptCount val="25"/>
                <c:pt idx="0">
                  <c:v>248793</c:v>
                </c:pt>
                <c:pt idx="1">
                  <c:v>2677606850.4000001</c:v>
                </c:pt>
                <c:pt idx="2">
                  <c:v>133022645.49000001</c:v>
                </c:pt>
                <c:pt idx="3">
                  <c:v>268526460.57000005</c:v>
                </c:pt>
                <c:pt idx="4">
                  <c:v>173075931.77999994</c:v>
                </c:pt>
                <c:pt idx="5">
                  <c:v>207913969.34999996</c:v>
                </c:pt>
                <c:pt idx="6">
                  <c:v>37926000</c:v>
                </c:pt>
                <c:pt idx="7">
                  <c:v>217728533.55000001</c:v>
                </c:pt>
                <c:pt idx="8">
                  <c:v>198618426.51000002</c:v>
                </c:pt>
                <c:pt idx="9">
                  <c:v>303608156.33999997</c:v>
                </c:pt>
                <c:pt idx="10">
                  <c:v>196280333.07999998</c:v>
                </c:pt>
                <c:pt idx="11">
                  <c:v>86569484.700000003</c:v>
                </c:pt>
                <c:pt idx="12">
                  <c:v>86492118.650000006</c:v>
                </c:pt>
                <c:pt idx="13">
                  <c:v>206179774.70999998</c:v>
                </c:pt>
                <c:pt idx="14">
                  <c:v>133551600</c:v>
                </c:pt>
                <c:pt idx="15">
                  <c:v>145592428.73999998</c:v>
                </c:pt>
                <c:pt idx="16">
                  <c:v>75692400</c:v>
                </c:pt>
                <c:pt idx="17">
                  <c:v>84795625.920000002</c:v>
                </c:pt>
                <c:pt idx="18">
                  <c:v>67137000</c:v>
                </c:pt>
                <c:pt idx="19">
                  <c:v>85403148.359999985</c:v>
                </c:pt>
                <c:pt idx="20">
                  <c:v>237026921.19</c:v>
                </c:pt>
                <c:pt idx="21">
                  <c:v>399085940.81999993</c:v>
                </c:pt>
                <c:pt idx="22">
                  <c:v>78852158.700000003</c:v>
                </c:pt>
                <c:pt idx="23">
                  <c:v>178101477.74999991</c:v>
                </c:pt>
                <c:pt idx="24">
                  <c:v>196469640.26999995</c:v>
                </c:pt>
              </c:numCache>
            </c:numRef>
          </c:val>
          <c:extLst>
            <c:ext xmlns:c16="http://schemas.microsoft.com/office/drawing/2014/chart" uri="{C3380CC4-5D6E-409C-BE32-E72D297353CC}">
              <c16:uniqueId val="{00000000-9EAA-445F-B506-A0C633A34A3F}"/>
            </c:ext>
          </c:extLst>
        </c:ser>
        <c:ser>
          <c:idx val="1"/>
          <c:order val="1"/>
          <c:tx>
            <c:strRef>
              <c:f>'для презентации'!$E$345</c:f>
              <c:strCache>
                <c:ptCount val="1"/>
                <c:pt idx="0">
                  <c:v>Суммарная кадастровая стоимость по итогам кадастровой оценки 2022, руб.</c:v>
                </c:pt>
              </c:strCache>
            </c:strRef>
          </c:tx>
          <c:spPr>
            <a:solidFill>
              <a:schemeClr val="accent2"/>
            </a:solidFill>
            <a:ln>
              <a:noFill/>
            </a:ln>
            <a:effectLst/>
          </c:spPr>
          <c:invertIfNegative val="0"/>
          <c:cat>
            <c:strRef>
              <c:f>'для презентации'!$B$346:$B$370</c:f>
              <c:strCache>
                <c:ptCount val="25"/>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Шадринский район</c:v>
                </c:pt>
                <c:pt idx="21">
                  <c:v>Шатровский район</c:v>
                </c:pt>
                <c:pt idx="22">
                  <c:v>Шумихинский район</c:v>
                </c:pt>
                <c:pt idx="23">
                  <c:v>Щучанский район</c:v>
                </c:pt>
                <c:pt idx="24">
                  <c:v>Юргамышский район</c:v>
                </c:pt>
              </c:strCache>
            </c:strRef>
          </c:cat>
          <c:val>
            <c:numRef>
              <c:f>'для презентации'!$E$346:$E$370</c:f>
              <c:numCache>
                <c:formatCode>_-* #\ ##0_-;\-* #\ ##0_-;_-* "-"??_-;_-@_-</c:formatCode>
                <c:ptCount val="25"/>
                <c:pt idx="0">
                  <c:v>883036.29</c:v>
                </c:pt>
                <c:pt idx="1">
                  <c:v>4240340628.1700001</c:v>
                </c:pt>
                <c:pt idx="2">
                  <c:v>63159630257.490005</c:v>
                </c:pt>
                <c:pt idx="3">
                  <c:v>127655865262.05997</c:v>
                </c:pt>
                <c:pt idx="4">
                  <c:v>82056904012.269974</c:v>
                </c:pt>
                <c:pt idx="5">
                  <c:v>98520369578.909973</c:v>
                </c:pt>
                <c:pt idx="6">
                  <c:v>18007391863.93</c:v>
                </c:pt>
                <c:pt idx="7">
                  <c:v>103790348253.11</c:v>
                </c:pt>
                <c:pt idx="8">
                  <c:v>94299358429.840012</c:v>
                </c:pt>
                <c:pt idx="9">
                  <c:v>143913061724.70016</c:v>
                </c:pt>
                <c:pt idx="10">
                  <c:v>93194603314.459991</c:v>
                </c:pt>
                <c:pt idx="11">
                  <c:v>41108656875.469994</c:v>
                </c:pt>
                <c:pt idx="12">
                  <c:v>40930922093.200005</c:v>
                </c:pt>
                <c:pt idx="13">
                  <c:v>97877683242.710083</c:v>
                </c:pt>
                <c:pt idx="14">
                  <c:v>63410745758.179993</c:v>
                </c:pt>
                <c:pt idx="15">
                  <c:v>69106574515.229996</c:v>
                </c:pt>
                <c:pt idx="16">
                  <c:v>35938995121.400002</c:v>
                </c:pt>
                <c:pt idx="17">
                  <c:v>40193856476.400002</c:v>
                </c:pt>
                <c:pt idx="18">
                  <c:v>31876863766.709999</c:v>
                </c:pt>
                <c:pt idx="19">
                  <c:v>40550939544.720009</c:v>
                </c:pt>
                <c:pt idx="20">
                  <c:v>112606989390.26999</c:v>
                </c:pt>
                <c:pt idx="21">
                  <c:v>199625509053.13004</c:v>
                </c:pt>
                <c:pt idx="22">
                  <c:v>37439272311.959999</c:v>
                </c:pt>
                <c:pt idx="23">
                  <c:v>86438747050.809937</c:v>
                </c:pt>
                <c:pt idx="24">
                  <c:v>92158115604.620041</c:v>
                </c:pt>
              </c:numCache>
            </c:numRef>
          </c:val>
          <c:extLst>
            <c:ext xmlns:c16="http://schemas.microsoft.com/office/drawing/2014/chart" uri="{C3380CC4-5D6E-409C-BE32-E72D297353CC}">
              <c16:uniqueId val="{00000001-9EAA-445F-B506-A0C633A34A3F}"/>
            </c:ext>
          </c:extLst>
        </c:ser>
        <c:dLbls>
          <c:showLegendKey val="0"/>
          <c:showVal val="0"/>
          <c:showCatName val="0"/>
          <c:showSerName val="0"/>
          <c:showPercent val="0"/>
          <c:showBubbleSize val="0"/>
        </c:dLbls>
        <c:gapWidth val="219"/>
        <c:overlap val="-27"/>
        <c:axId val="1255438528"/>
        <c:axId val="1255442688"/>
      </c:barChart>
      <c:catAx>
        <c:axId val="125543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55442688"/>
        <c:crosses val="autoZero"/>
        <c:auto val="1"/>
        <c:lblAlgn val="ctr"/>
        <c:lblOffset val="100"/>
        <c:noMultiLvlLbl val="0"/>
      </c:catAx>
      <c:valAx>
        <c:axId val="12554426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55438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dirty="0"/>
              <a:t>11. СЕГМЕНТ "Водные объекты"</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презентации'!$D$377</c:f>
              <c:strCache>
                <c:ptCount val="1"/>
                <c:pt idx="0">
                  <c:v>Суммарная кадастровая стоимость по данным ЕГРН, руб.</c:v>
                </c:pt>
              </c:strCache>
            </c:strRef>
          </c:tx>
          <c:spPr>
            <a:solidFill>
              <a:schemeClr val="accent1"/>
            </a:solidFill>
            <a:ln>
              <a:noFill/>
            </a:ln>
            <a:effectLst/>
          </c:spPr>
          <c:invertIfNegative val="0"/>
          <c:cat>
            <c:strRef>
              <c:f>'для презентации'!$B$378:$B$394</c:f>
              <c:strCache>
                <c:ptCount val="17"/>
                <c:pt idx="0">
                  <c:v>город Курган</c:v>
                </c:pt>
                <c:pt idx="1">
                  <c:v>Варгашинский район</c:v>
                </c:pt>
                <c:pt idx="2">
                  <c:v>Далматовский район</c:v>
                </c:pt>
                <c:pt idx="3">
                  <c:v>Каргапольский район</c:v>
                </c:pt>
                <c:pt idx="4">
                  <c:v>Кетовский район</c:v>
                </c:pt>
                <c:pt idx="5">
                  <c:v>Куртамышский район</c:v>
                </c:pt>
                <c:pt idx="6">
                  <c:v>Макушинский район</c:v>
                </c:pt>
                <c:pt idx="7">
                  <c:v>Мишкинский район</c:v>
                </c:pt>
                <c:pt idx="8">
                  <c:v>Мокроусовский район</c:v>
                </c:pt>
                <c:pt idx="9">
                  <c:v>Петуховский район</c:v>
                </c:pt>
                <c:pt idx="10">
                  <c:v>Половинский район</c:v>
                </c:pt>
                <c:pt idx="11">
                  <c:v>Притобольный район</c:v>
                </c:pt>
                <c:pt idx="12">
                  <c:v>Сафакулевский район</c:v>
                </c:pt>
                <c:pt idx="13">
                  <c:v>Целинный район</c:v>
                </c:pt>
                <c:pt idx="14">
                  <c:v>Частоозерский район</c:v>
                </c:pt>
                <c:pt idx="15">
                  <c:v>Шатровский район</c:v>
                </c:pt>
                <c:pt idx="16">
                  <c:v>Шумихинский район</c:v>
                </c:pt>
              </c:strCache>
            </c:strRef>
          </c:cat>
          <c:val>
            <c:numRef>
              <c:f>'для презентации'!$D$378:$D$394</c:f>
              <c:numCache>
                <c:formatCode>_-* #\ ##0_-;\-* #\ ##0_-;_-* "-"??_-;_-@_-</c:formatCode>
                <c:ptCount val="17"/>
                <c:pt idx="0">
                  <c:v>25734153.619999997</c:v>
                </c:pt>
                <c:pt idx="1">
                  <c:v>5339.84</c:v>
                </c:pt>
                <c:pt idx="2">
                  <c:v>766908.36</c:v>
                </c:pt>
                <c:pt idx="3">
                  <c:v>2260051</c:v>
                </c:pt>
                <c:pt idx="4">
                  <c:v>284861.33999999997</c:v>
                </c:pt>
                <c:pt idx="5">
                  <c:v>54334</c:v>
                </c:pt>
                <c:pt idx="6">
                  <c:v>337998.7</c:v>
                </c:pt>
                <c:pt idx="7">
                  <c:v>0</c:v>
                </c:pt>
                <c:pt idx="8">
                  <c:v>14278.22</c:v>
                </c:pt>
                <c:pt idx="9">
                  <c:v>92667051</c:v>
                </c:pt>
                <c:pt idx="10">
                  <c:v>1475</c:v>
                </c:pt>
                <c:pt idx="11">
                  <c:v>0</c:v>
                </c:pt>
                <c:pt idx="12">
                  <c:v>0</c:v>
                </c:pt>
                <c:pt idx="13">
                  <c:v>31787.17</c:v>
                </c:pt>
                <c:pt idx="14">
                  <c:v>0</c:v>
                </c:pt>
                <c:pt idx="15">
                  <c:v>769886.67999999993</c:v>
                </c:pt>
                <c:pt idx="16">
                  <c:v>34467.72</c:v>
                </c:pt>
              </c:numCache>
            </c:numRef>
          </c:val>
          <c:extLst>
            <c:ext xmlns:c16="http://schemas.microsoft.com/office/drawing/2014/chart" uri="{C3380CC4-5D6E-409C-BE32-E72D297353CC}">
              <c16:uniqueId val="{00000000-44D1-4529-A781-15AC89E2AA3A}"/>
            </c:ext>
          </c:extLst>
        </c:ser>
        <c:ser>
          <c:idx val="1"/>
          <c:order val="1"/>
          <c:tx>
            <c:strRef>
              <c:f>'для презентации'!$E$377</c:f>
              <c:strCache>
                <c:ptCount val="1"/>
                <c:pt idx="0">
                  <c:v>Суммарная кадастровая стоимость по итогам кадастровой оценки 2022, руб.</c:v>
                </c:pt>
              </c:strCache>
            </c:strRef>
          </c:tx>
          <c:spPr>
            <a:solidFill>
              <a:schemeClr val="accent2"/>
            </a:solidFill>
            <a:ln>
              <a:noFill/>
            </a:ln>
            <a:effectLst/>
          </c:spPr>
          <c:invertIfNegative val="0"/>
          <c:cat>
            <c:strRef>
              <c:f>'для презентации'!$B$378:$B$394</c:f>
              <c:strCache>
                <c:ptCount val="17"/>
                <c:pt idx="0">
                  <c:v>город Курган</c:v>
                </c:pt>
                <c:pt idx="1">
                  <c:v>Варгашинский район</c:v>
                </c:pt>
                <c:pt idx="2">
                  <c:v>Далматовский район</c:v>
                </c:pt>
                <c:pt idx="3">
                  <c:v>Каргапольский район</c:v>
                </c:pt>
                <c:pt idx="4">
                  <c:v>Кетовский район</c:v>
                </c:pt>
                <c:pt idx="5">
                  <c:v>Куртамышский район</c:v>
                </c:pt>
                <c:pt idx="6">
                  <c:v>Макушинский район</c:v>
                </c:pt>
                <c:pt idx="7">
                  <c:v>Мишкинский район</c:v>
                </c:pt>
                <c:pt idx="8">
                  <c:v>Мокроусовский район</c:v>
                </c:pt>
                <c:pt idx="9">
                  <c:v>Петуховский район</c:v>
                </c:pt>
                <c:pt idx="10">
                  <c:v>Половинский район</c:v>
                </c:pt>
                <c:pt idx="11">
                  <c:v>Притобольный район</c:v>
                </c:pt>
                <c:pt idx="12">
                  <c:v>Сафакулевский район</c:v>
                </c:pt>
                <c:pt idx="13">
                  <c:v>Целинный район</c:v>
                </c:pt>
                <c:pt idx="14">
                  <c:v>Частоозерский район</c:v>
                </c:pt>
                <c:pt idx="15">
                  <c:v>Шатровский район</c:v>
                </c:pt>
                <c:pt idx="16">
                  <c:v>Шумихинский район</c:v>
                </c:pt>
              </c:strCache>
            </c:strRef>
          </c:cat>
          <c:val>
            <c:numRef>
              <c:f>'для презентации'!$E$378:$E$394</c:f>
              <c:numCache>
                <c:formatCode>_-* #\ ##0_-;\-* #\ ##0_-;_-* "-"??_-;_-@_-</c:formatCode>
                <c:ptCount val="17"/>
                <c:pt idx="0">
                  <c:v>2859027.07</c:v>
                </c:pt>
                <c:pt idx="1">
                  <c:v>4893.76</c:v>
                </c:pt>
                <c:pt idx="2">
                  <c:v>52101.96</c:v>
                </c:pt>
                <c:pt idx="3">
                  <c:v>826989.66</c:v>
                </c:pt>
                <c:pt idx="4">
                  <c:v>15455505.179999998</c:v>
                </c:pt>
                <c:pt idx="5">
                  <c:v>107966.76</c:v>
                </c:pt>
                <c:pt idx="6">
                  <c:v>51016.02</c:v>
                </c:pt>
                <c:pt idx="7">
                  <c:v>75735900</c:v>
                </c:pt>
                <c:pt idx="8">
                  <c:v>28147.02</c:v>
                </c:pt>
                <c:pt idx="9">
                  <c:v>219902898.93000001</c:v>
                </c:pt>
                <c:pt idx="10">
                  <c:v>9075</c:v>
                </c:pt>
                <c:pt idx="11">
                  <c:v>23849600</c:v>
                </c:pt>
                <c:pt idx="12">
                  <c:v>41787.19</c:v>
                </c:pt>
                <c:pt idx="13">
                  <c:v>42339.229999999996</c:v>
                </c:pt>
                <c:pt idx="14">
                  <c:v>166461999</c:v>
                </c:pt>
                <c:pt idx="15">
                  <c:v>19242.439999999999</c:v>
                </c:pt>
                <c:pt idx="16">
                  <c:v>10908009.32</c:v>
                </c:pt>
              </c:numCache>
            </c:numRef>
          </c:val>
          <c:extLst>
            <c:ext xmlns:c16="http://schemas.microsoft.com/office/drawing/2014/chart" uri="{C3380CC4-5D6E-409C-BE32-E72D297353CC}">
              <c16:uniqueId val="{00000001-44D1-4529-A781-15AC89E2AA3A}"/>
            </c:ext>
          </c:extLst>
        </c:ser>
        <c:dLbls>
          <c:showLegendKey val="0"/>
          <c:showVal val="0"/>
          <c:showCatName val="0"/>
          <c:showSerName val="0"/>
          <c:showPercent val="0"/>
          <c:showBubbleSize val="0"/>
        </c:dLbls>
        <c:gapWidth val="219"/>
        <c:overlap val="-27"/>
        <c:axId val="120476304"/>
        <c:axId val="120488784"/>
      </c:barChart>
      <c:catAx>
        <c:axId val="12047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0488784"/>
        <c:crosses val="autoZero"/>
        <c:auto val="1"/>
        <c:lblAlgn val="ctr"/>
        <c:lblOffset val="100"/>
        <c:noMultiLvlLbl val="0"/>
      </c:catAx>
      <c:valAx>
        <c:axId val="120488784"/>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0476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12. СЕГМЕНТ "Специальное, ритуальное использование, запас"</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презентации'!$D$402</c:f>
              <c:strCache>
                <c:ptCount val="1"/>
                <c:pt idx="0">
                  <c:v>Суммарная кадастровая стоимость по данным ЕГРН, руб.</c:v>
                </c:pt>
              </c:strCache>
            </c:strRef>
          </c:tx>
          <c:spPr>
            <a:solidFill>
              <a:schemeClr val="accent1"/>
            </a:solidFill>
            <a:ln>
              <a:noFill/>
            </a:ln>
            <a:effectLst/>
          </c:spPr>
          <c:invertIfNegative val="0"/>
          <c:cat>
            <c:strRef>
              <c:f>'для презентации'!$B$403:$B$428</c:f>
              <c:strCache>
                <c:ptCount val="26"/>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Частоозерский район</c:v>
                </c:pt>
                <c:pt idx="21">
                  <c:v>Шадринский район</c:v>
                </c:pt>
                <c:pt idx="22">
                  <c:v>Шатровский район</c:v>
                </c:pt>
                <c:pt idx="23">
                  <c:v>Шумихинский район</c:v>
                </c:pt>
                <c:pt idx="24">
                  <c:v>Щучанский район</c:v>
                </c:pt>
                <c:pt idx="25">
                  <c:v>Юргамышский район</c:v>
                </c:pt>
              </c:strCache>
            </c:strRef>
          </c:cat>
          <c:val>
            <c:numRef>
              <c:f>'для презентации'!$D$403:$D$428</c:f>
              <c:numCache>
                <c:formatCode>_-* #\ ##0_-;\-* #\ ##0_-;_-* "-"??_-;_-@_-</c:formatCode>
                <c:ptCount val="26"/>
                <c:pt idx="0">
                  <c:v>898668049.41000009</c:v>
                </c:pt>
                <c:pt idx="1">
                  <c:v>281935860.5</c:v>
                </c:pt>
                <c:pt idx="2">
                  <c:v>11959821.879999999</c:v>
                </c:pt>
                <c:pt idx="3">
                  <c:v>6193420.9999999991</c:v>
                </c:pt>
                <c:pt idx="4">
                  <c:v>12813149.649999999</c:v>
                </c:pt>
                <c:pt idx="5">
                  <c:v>24484690.280000001</c:v>
                </c:pt>
                <c:pt idx="6">
                  <c:v>18983435.599999998</c:v>
                </c:pt>
                <c:pt idx="7">
                  <c:v>13611190.810000001</c:v>
                </c:pt>
                <c:pt idx="8">
                  <c:v>16223289.24</c:v>
                </c:pt>
                <c:pt idx="9">
                  <c:v>65181313.730000012</c:v>
                </c:pt>
                <c:pt idx="10">
                  <c:v>34667808.019999988</c:v>
                </c:pt>
                <c:pt idx="11">
                  <c:v>8697431.1400000025</c:v>
                </c:pt>
                <c:pt idx="12">
                  <c:v>6095812.9000000004</c:v>
                </c:pt>
                <c:pt idx="13">
                  <c:v>29661212.359999996</c:v>
                </c:pt>
                <c:pt idx="14">
                  <c:v>15685512.559999999</c:v>
                </c:pt>
                <c:pt idx="15">
                  <c:v>34404920.349999994</c:v>
                </c:pt>
                <c:pt idx="16">
                  <c:v>23187985.629999999</c:v>
                </c:pt>
                <c:pt idx="17">
                  <c:v>14485010.219999999</c:v>
                </c:pt>
                <c:pt idx="18">
                  <c:v>78477602.309999987</c:v>
                </c:pt>
                <c:pt idx="19">
                  <c:v>56972817.350000009</c:v>
                </c:pt>
                <c:pt idx="20">
                  <c:v>2852953.9299999997</c:v>
                </c:pt>
                <c:pt idx="21">
                  <c:v>19181311.18</c:v>
                </c:pt>
                <c:pt idx="22">
                  <c:v>55739330.620000012</c:v>
                </c:pt>
                <c:pt idx="23">
                  <c:v>83592094.969999999</c:v>
                </c:pt>
                <c:pt idx="24">
                  <c:v>17910066.869999997</c:v>
                </c:pt>
                <c:pt idx="25">
                  <c:v>11937426.739999998</c:v>
                </c:pt>
              </c:numCache>
            </c:numRef>
          </c:val>
          <c:extLst>
            <c:ext xmlns:c16="http://schemas.microsoft.com/office/drawing/2014/chart" uri="{C3380CC4-5D6E-409C-BE32-E72D297353CC}">
              <c16:uniqueId val="{00000000-0607-480C-BA75-43B130B5A4A0}"/>
            </c:ext>
          </c:extLst>
        </c:ser>
        <c:ser>
          <c:idx val="1"/>
          <c:order val="1"/>
          <c:tx>
            <c:strRef>
              <c:f>'для презентации'!$E$402</c:f>
              <c:strCache>
                <c:ptCount val="1"/>
                <c:pt idx="0">
                  <c:v>Суммарная кадастровая стоимость по итогам кадастровой оценки 2022, руб.</c:v>
                </c:pt>
              </c:strCache>
            </c:strRef>
          </c:tx>
          <c:spPr>
            <a:solidFill>
              <a:schemeClr val="accent2"/>
            </a:solidFill>
            <a:ln>
              <a:noFill/>
            </a:ln>
            <a:effectLst/>
          </c:spPr>
          <c:invertIfNegative val="0"/>
          <c:cat>
            <c:strRef>
              <c:f>'для презентации'!$B$403:$B$428</c:f>
              <c:strCache>
                <c:ptCount val="26"/>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Частоозерский район</c:v>
                </c:pt>
                <c:pt idx="21">
                  <c:v>Шадринский район</c:v>
                </c:pt>
                <c:pt idx="22">
                  <c:v>Шатровский район</c:v>
                </c:pt>
                <c:pt idx="23">
                  <c:v>Шумихинский район</c:v>
                </c:pt>
                <c:pt idx="24">
                  <c:v>Щучанский район</c:v>
                </c:pt>
                <c:pt idx="25">
                  <c:v>Юргамышский район</c:v>
                </c:pt>
              </c:strCache>
            </c:strRef>
          </c:cat>
          <c:val>
            <c:numRef>
              <c:f>'для презентации'!$E$403:$E$428</c:f>
              <c:numCache>
                <c:formatCode>_-* #\ ##0_-;\-* #\ ##0_-;_-* "-"??_-;_-@_-</c:formatCode>
                <c:ptCount val="26"/>
                <c:pt idx="0">
                  <c:v>753551762.76999974</c:v>
                </c:pt>
                <c:pt idx="1">
                  <c:v>984987091.11000013</c:v>
                </c:pt>
                <c:pt idx="2">
                  <c:v>211731792.13000003</c:v>
                </c:pt>
                <c:pt idx="3">
                  <c:v>132002646.60999997</c:v>
                </c:pt>
                <c:pt idx="4">
                  <c:v>204222036.20000002</c:v>
                </c:pt>
                <c:pt idx="5">
                  <c:v>155146885.68000001</c:v>
                </c:pt>
                <c:pt idx="6">
                  <c:v>73234999.769999996</c:v>
                </c:pt>
                <c:pt idx="7">
                  <c:v>77898105.069999993</c:v>
                </c:pt>
                <c:pt idx="8">
                  <c:v>86278595.159999982</c:v>
                </c:pt>
                <c:pt idx="9">
                  <c:v>417188697.50999993</c:v>
                </c:pt>
                <c:pt idx="10">
                  <c:v>279311415.24000001</c:v>
                </c:pt>
                <c:pt idx="11">
                  <c:v>148762493.40000004</c:v>
                </c:pt>
                <c:pt idx="12">
                  <c:v>67701246</c:v>
                </c:pt>
                <c:pt idx="13">
                  <c:v>113902552.70999999</c:v>
                </c:pt>
                <c:pt idx="14">
                  <c:v>97625776.419999987</c:v>
                </c:pt>
                <c:pt idx="15">
                  <c:v>208102738.03</c:v>
                </c:pt>
                <c:pt idx="16">
                  <c:v>80812688.770000026</c:v>
                </c:pt>
                <c:pt idx="17">
                  <c:v>117663861.22999997</c:v>
                </c:pt>
                <c:pt idx="18">
                  <c:v>292213114.84999996</c:v>
                </c:pt>
                <c:pt idx="19">
                  <c:v>222352750.71000004</c:v>
                </c:pt>
                <c:pt idx="20">
                  <c:v>107158740.77999999</c:v>
                </c:pt>
                <c:pt idx="21">
                  <c:v>111823371.34999999</c:v>
                </c:pt>
                <c:pt idx="22">
                  <c:v>153419067.30000001</c:v>
                </c:pt>
                <c:pt idx="23">
                  <c:v>245584155.90999994</c:v>
                </c:pt>
                <c:pt idx="24">
                  <c:v>328201383.0199998</c:v>
                </c:pt>
                <c:pt idx="25">
                  <c:v>117535494.27</c:v>
                </c:pt>
              </c:numCache>
            </c:numRef>
          </c:val>
          <c:extLst>
            <c:ext xmlns:c16="http://schemas.microsoft.com/office/drawing/2014/chart" uri="{C3380CC4-5D6E-409C-BE32-E72D297353CC}">
              <c16:uniqueId val="{00000001-0607-480C-BA75-43B130B5A4A0}"/>
            </c:ext>
          </c:extLst>
        </c:ser>
        <c:dLbls>
          <c:showLegendKey val="0"/>
          <c:showVal val="0"/>
          <c:showCatName val="0"/>
          <c:showSerName val="0"/>
          <c:showPercent val="0"/>
          <c:showBubbleSize val="0"/>
        </c:dLbls>
        <c:gapWidth val="219"/>
        <c:overlap val="-27"/>
        <c:axId val="514972128"/>
        <c:axId val="514979200"/>
      </c:barChart>
      <c:catAx>
        <c:axId val="51497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14979200"/>
        <c:crosses val="autoZero"/>
        <c:auto val="1"/>
        <c:lblAlgn val="ctr"/>
        <c:lblOffset val="100"/>
        <c:noMultiLvlLbl val="0"/>
      </c:catAx>
      <c:valAx>
        <c:axId val="5149792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14972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13. СЕГМЕНТ "Садоводческое, огородническое и дачное использование, малоэтажная жилая застройка"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презентации'!$D$433</c:f>
              <c:strCache>
                <c:ptCount val="1"/>
                <c:pt idx="0">
                  <c:v>Суммарная кадастровая стоимость по данным ЕГРН, руб.</c:v>
                </c:pt>
              </c:strCache>
            </c:strRef>
          </c:tx>
          <c:spPr>
            <a:solidFill>
              <a:schemeClr val="accent1"/>
            </a:solidFill>
            <a:ln>
              <a:noFill/>
            </a:ln>
            <a:effectLst/>
          </c:spPr>
          <c:invertIfNegative val="0"/>
          <c:cat>
            <c:strRef>
              <c:f>'для презентации'!$B$434:$B$459</c:f>
              <c:strCache>
                <c:ptCount val="26"/>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Частоозерский район</c:v>
                </c:pt>
                <c:pt idx="21">
                  <c:v>Шадринский район</c:v>
                </c:pt>
                <c:pt idx="22">
                  <c:v>Шатровский район</c:v>
                </c:pt>
                <c:pt idx="23">
                  <c:v>Шумихинский район</c:v>
                </c:pt>
                <c:pt idx="24">
                  <c:v>Щучанский район</c:v>
                </c:pt>
                <c:pt idx="25">
                  <c:v>Юргамышский район</c:v>
                </c:pt>
              </c:strCache>
            </c:strRef>
          </c:cat>
          <c:val>
            <c:numRef>
              <c:f>'для презентации'!$D$434:$D$459</c:f>
              <c:numCache>
                <c:formatCode>_-* #\ ##0_-;\-* #\ ##0_-;_-* "-"??_-;_-@_-</c:formatCode>
                <c:ptCount val="26"/>
                <c:pt idx="0">
                  <c:v>7982720272.8300304</c:v>
                </c:pt>
                <c:pt idx="1">
                  <c:v>2180397796.8099952</c:v>
                </c:pt>
                <c:pt idx="2">
                  <c:v>196916778.07000011</c:v>
                </c:pt>
                <c:pt idx="3">
                  <c:v>457309937.27999854</c:v>
                </c:pt>
                <c:pt idx="4">
                  <c:v>651343110.20000041</c:v>
                </c:pt>
                <c:pt idx="5">
                  <c:v>599967334.16000116</c:v>
                </c:pt>
                <c:pt idx="6">
                  <c:v>197252380.07999995</c:v>
                </c:pt>
                <c:pt idx="7">
                  <c:v>1049406493.3699955</c:v>
                </c:pt>
                <c:pt idx="8">
                  <c:v>671906609.15999675</c:v>
                </c:pt>
                <c:pt idx="9">
                  <c:v>1678030308.1699944</c:v>
                </c:pt>
                <c:pt idx="10">
                  <c:v>714895703.54999673</c:v>
                </c:pt>
                <c:pt idx="11">
                  <c:v>353386999.86999935</c:v>
                </c:pt>
                <c:pt idx="12">
                  <c:v>488839250.20999932</c:v>
                </c:pt>
                <c:pt idx="13">
                  <c:v>656632538.68999875</c:v>
                </c:pt>
                <c:pt idx="14">
                  <c:v>455271233.55999976</c:v>
                </c:pt>
                <c:pt idx="15">
                  <c:v>423945006.17999911</c:v>
                </c:pt>
                <c:pt idx="16">
                  <c:v>207144371.74000004</c:v>
                </c:pt>
                <c:pt idx="17">
                  <c:v>253571332.01999998</c:v>
                </c:pt>
                <c:pt idx="18">
                  <c:v>330821638.05999988</c:v>
                </c:pt>
                <c:pt idx="19">
                  <c:v>277315884.33999985</c:v>
                </c:pt>
                <c:pt idx="20">
                  <c:v>126515402.80000007</c:v>
                </c:pt>
                <c:pt idx="21">
                  <c:v>538222656.30999839</c:v>
                </c:pt>
                <c:pt idx="22">
                  <c:v>553482669.83999968</c:v>
                </c:pt>
                <c:pt idx="23">
                  <c:v>893472013.89999998</c:v>
                </c:pt>
                <c:pt idx="24">
                  <c:v>529879225.60000116</c:v>
                </c:pt>
                <c:pt idx="25">
                  <c:v>450435807.50000036</c:v>
                </c:pt>
              </c:numCache>
            </c:numRef>
          </c:val>
          <c:extLst>
            <c:ext xmlns:c16="http://schemas.microsoft.com/office/drawing/2014/chart" uri="{C3380CC4-5D6E-409C-BE32-E72D297353CC}">
              <c16:uniqueId val="{00000000-9316-4C73-8559-71F6A2AC4037}"/>
            </c:ext>
          </c:extLst>
        </c:ser>
        <c:ser>
          <c:idx val="1"/>
          <c:order val="1"/>
          <c:tx>
            <c:strRef>
              <c:f>'для презентации'!$E$433</c:f>
              <c:strCache>
                <c:ptCount val="1"/>
                <c:pt idx="0">
                  <c:v>Суммарная кадастровая стоимость по итогам кадастровой оценки 2022, руб.</c:v>
                </c:pt>
              </c:strCache>
            </c:strRef>
          </c:tx>
          <c:spPr>
            <a:solidFill>
              <a:schemeClr val="accent2"/>
            </a:solidFill>
            <a:ln>
              <a:noFill/>
            </a:ln>
            <a:effectLst/>
          </c:spPr>
          <c:invertIfNegative val="0"/>
          <c:cat>
            <c:strRef>
              <c:f>'для презентации'!$B$434:$B$459</c:f>
              <c:strCache>
                <c:ptCount val="26"/>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Частоозерский район</c:v>
                </c:pt>
                <c:pt idx="21">
                  <c:v>Шадринский район</c:v>
                </c:pt>
                <c:pt idx="22">
                  <c:v>Шатровский район</c:v>
                </c:pt>
                <c:pt idx="23">
                  <c:v>Шумихинский район</c:v>
                </c:pt>
                <c:pt idx="24">
                  <c:v>Щучанский район</c:v>
                </c:pt>
                <c:pt idx="25">
                  <c:v>Юргамышский район</c:v>
                </c:pt>
              </c:strCache>
            </c:strRef>
          </c:cat>
          <c:val>
            <c:numRef>
              <c:f>'для презентации'!$E$434:$E$459</c:f>
              <c:numCache>
                <c:formatCode>_-* #\ ##0_-;\-* #\ ##0_-;_-* "-"??_-;_-@_-</c:formatCode>
                <c:ptCount val="26"/>
                <c:pt idx="0">
                  <c:v>12846405999.770247</c:v>
                </c:pt>
                <c:pt idx="1">
                  <c:v>2712271619.6099672</c:v>
                </c:pt>
                <c:pt idx="2">
                  <c:v>74085751.899999961</c:v>
                </c:pt>
                <c:pt idx="3">
                  <c:v>1107898475.0399611</c:v>
                </c:pt>
                <c:pt idx="4">
                  <c:v>892279818.98998761</c:v>
                </c:pt>
                <c:pt idx="5">
                  <c:v>817365278.46001077</c:v>
                </c:pt>
                <c:pt idx="6">
                  <c:v>146770312.77000037</c:v>
                </c:pt>
                <c:pt idx="7">
                  <c:v>1487936196.4499903</c:v>
                </c:pt>
                <c:pt idx="8">
                  <c:v>846841141.11998618</c:v>
                </c:pt>
                <c:pt idx="9">
                  <c:v>9820641230.990799</c:v>
                </c:pt>
                <c:pt idx="10">
                  <c:v>1634575730.559978</c:v>
                </c:pt>
                <c:pt idx="11">
                  <c:v>226529637.09000263</c:v>
                </c:pt>
                <c:pt idx="12">
                  <c:v>811914305.26000118</c:v>
                </c:pt>
                <c:pt idx="13">
                  <c:v>732264036.30999887</c:v>
                </c:pt>
                <c:pt idx="14">
                  <c:v>290948013.29999977</c:v>
                </c:pt>
                <c:pt idx="15">
                  <c:v>552061004.68000078</c:v>
                </c:pt>
                <c:pt idx="16">
                  <c:v>186586073.7099998</c:v>
                </c:pt>
                <c:pt idx="17">
                  <c:v>515600320.3799991</c:v>
                </c:pt>
                <c:pt idx="18">
                  <c:v>770602887.56999922</c:v>
                </c:pt>
                <c:pt idx="19">
                  <c:v>340783305.6800043</c:v>
                </c:pt>
                <c:pt idx="20">
                  <c:v>425210686.80000114</c:v>
                </c:pt>
                <c:pt idx="21">
                  <c:v>3743922509.1499505</c:v>
                </c:pt>
                <c:pt idx="22">
                  <c:v>551382535.59998536</c:v>
                </c:pt>
                <c:pt idx="23">
                  <c:v>841516220.95000279</c:v>
                </c:pt>
                <c:pt idx="24">
                  <c:v>471073286.37000161</c:v>
                </c:pt>
                <c:pt idx="25">
                  <c:v>969126363.34999406</c:v>
                </c:pt>
              </c:numCache>
            </c:numRef>
          </c:val>
          <c:extLst>
            <c:ext xmlns:c16="http://schemas.microsoft.com/office/drawing/2014/chart" uri="{C3380CC4-5D6E-409C-BE32-E72D297353CC}">
              <c16:uniqueId val="{00000001-9316-4C73-8559-71F6A2AC4037}"/>
            </c:ext>
          </c:extLst>
        </c:ser>
        <c:dLbls>
          <c:showLegendKey val="0"/>
          <c:showVal val="0"/>
          <c:showCatName val="0"/>
          <c:showSerName val="0"/>
          <c:showPercent val="0"/>
          <c:showBubbleSize val="0"/>
        </c:dLbls>
        <c:gapWidth val="219"/>
        <c:overlap val="-27"/>
        <c:axId val="120486288"/>
        <c:axId val="120472144"/>
      </c:barChart>
      <c:catAx>
        <c:axId val="12048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0472144"/>
        <c:crosses val="autoZero"/>
        <c:auto val="1"/>
        <c:lblAlgn val="ctr"/>
        <c:lblOffset val="100"/>
        <c:noMultiLvlLbl val="0"/>
      </c:catAx>
      <c:valAx>
        <c:axId val="1204721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048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1 Сегмент "Сельскохозяйственного использования" (Сельское хозяйство в целом на землях сельхоз назначений)</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презентации'!$D$34</c:f>
              <c:strCache>
                <c:ptCount val="1"/>
                <c:pt idx="0">
                  <c:v>Суммарная кадастровая стоимость по данным ЕГРН, руб.</c:v>
                </c:pt>
              </c:strCache>
            </c:strRef>
          </c:tx>
          <c:spPr>
            <a:solidFill>
              <a:schemeClr val="accent1"/>
            </a:solidFill>
            <a:ln>
              <a:noFill/>
            </a:ln>
            <a:effectLst/>
          </c:spPr>
          <c:invertIfNegative val="0"/>
          <c:cat>
            <c:strRef>
              <c:f>'для презентации'!$B$35:$B$58</c:f>
              <c:strCache>
                <c:ptCount val="24"/>
                <c:pt idx="0">
                  <c:v>Альменевский район</c:v>
                </c:pt>
                <c:pt idx="1">
                  <c:v>Белозерский район</c:v>
                </c:pt>
                <c:pt idx="2">
                  <c:v>Варгашинский район</c:v>
                </c:pt>
                <c:pt idx="3">
                  <c:v>Далматовский район</c:v>
                </c:pt>
                <c:pt idx="4">
                  <c:v>Звериноголовский район</c:v>
                </c:pt>
                <c:pt idx="5">
                  <c:v>Каргапольский район</c:v>
                </c:pt>
                <c:pt idx="6">
                  <c:v>Катайский район</c:v>
                </c:pt>
                <c:pt idx="7">
                  <c:v>Кетовский район</c:v>
                </c:pt>
                <c:pt idx="8">
                  <c:v>Куртамышский район</c:v>
                </c:pt>
                <c:pt idx="9">
                  <c:v>Лебяжьевский район</c:v>
                </c:pt>
                <c:pt idx="10">
                  <c:v>Макушинский район</c:v>
                </c:pt>
                <c:pt idx="11">
                  <c:v>Мишкинский район</c:v>
                </c:pt>
                <c:pt idx="12">
                  <c:v>Мокроусовский район</c:v>
                </c:pt>
                <c:pt idx="13">
                  <c:v>Петуховский район</c:v>
                </c:pt>
                <c:pt idx="14">
                  <c:v>Половинский район</c:v>
                </c:pt>
                <c:pt idx="15">
                  <c:v>Притобольный район</c:v>
                </c:pt>
                <c:pt idx="16">
                  <c:v>Сафакулевский район</c:v>
                </c:pt>
                <c:pt idx="17">
                  <c:v>Целинный район</c:v>
                </c:pt>
                <c:pt idx="18">
                  <c:v>Частоозерский район</c:v>
                </c:pt>
                <c:pt idx="19">
                  <c:v>Шадринский район</c:v>
                </c:pt>
                <c:pt idx="20">
                  <c:v>Шатровский район</c:v>
                </c:pt>
                <c:pt idx="21">
                  <c:v>Шумихинский район</c:v>
                </c:pt>
                <c:pt idx="22">
                  <c:v>Щучанский район</c:v>
                </c:pt>
                <c:pt idx="23">
                  <c:v>Юргамышский район</c:v>
                </c:pt>
              </c:strCache>
            </c:strRef>
          </c:cat>
          <c:val>
            <c:numRef>
              <c:f>'для презентации'!$D$35:$D$58</c:f>
              <c:numCache>
                <c:formatCode>_-* #\ ##0_-;\-* #\ ##0_-;_-* "-"??_-;_-@_-</c:formatCode>
                <c:ptCount val="24"/>
                <c:pt idx="0">
                  <c:v>5071288529.7999983</c:v>
                </c:pt>
                <c:pt idx="1">
                  <c:v>5835613515.4240007</c:v>
                </c:pt>
                <c:pt idx="2">
                  <c:v>3755456766.3299999</c:v>
                </c:pt>
                <c:pt idx="3">
                  <c:v>8769987833.9900017</c:v>
                </c:pt>
                <c:pt idx="4">
                  <c:v>3629802484.5879989</c:v>
                </c:pt>
                <c:pt idx="5">
                  <c:v>4606031921.7899971</c:v>
                </c:pt>
                <c:pt idx="6">
                  <c:v>6179513957.7599983</c:v>
                </c:pt>
                <c:pt idx="7">
                  <c:v>6488579155.1399965</c:v>
                </c:pt>
                <c:pt idx="8">
                  <c:v>7886987120.5831423</c:v>
                </c:pt>
                <c:pt idx="9">
                  <c:v>7442012067.8899975</c:v>
                </c:pt>
                <c:pt idx="10">
                  <c:v>9622632399.6014214</c:v>
                </c:pt>
                <c:pt idx="11">
                  <c:v>5538310230.5999937</c:v>
                </c:pt>
                <c:pt idx="12">
                  <c:v>6814019643.5700016</c:v>
                </c:pt>
                <c:pt idx="13">
                  <c:v>5147384351.197999</c:v>
                </c:pt>
                <c:pt idx="14">
                  <c:v>6377907751.8199987</c:v>
                </c:pt>
                <c:pt idx="15">
                  <c:v>6534574919.6128654</c:v>
                </c:pt>
                <c:pt idx="16">
                  <c:v>6598354110.8399992</c:v>
                </c:pt>
                <c:pt idx="17">
                  <c:v>8632195623.8699989</c:v>
                </c:pt>
                <c:pt idx="18">
                  <c:v>3443837752.0949998</c:v>
                </c:pt>
                <c:pt idx="19">
                  <c:v>9705581889.8899975</c:v>
                </c:pt>
                <c:pt idx="20">
                  <c:v>7926396142.1642723</c:v>
                </c:pt>
                <c:pt idx="21">
                  <c:v>9124582937.6600018</c:v>
                </c:pt>
                <c:pt idx="22">
                  <c:v>6030060397.9599981</c:v>
                </c:pt>
                <c:pt idx="23">
                  <c:v>7530641532.0200014</c:v>
                </c:pt>
              </c:numCache>
            </c:numRef>
          </c:val>
          <c:extLst>
            <c:ext xmlns:c16="http://schemas.microsoft.com/office/drawing/2014/chart" uri="{C3380CC4-5D6E-409C-BE32-E72D297353CC}">
              <c16:uniqueId val="{00000000-C4FF-481D-88FB-7E1097110D18}"/>
            </c:ext>
          </c:extLst>
        </c:ser>
        <c:ser>
          <c:idx val="1"/>
          <c:order val="1"/>
          <c:tx>
            <c:strRef>
              <c:f>'для презентации'!$E$34</c:f>
              <c:strCache>
                <c:ptCount val="1"/>
                <c:pt idx="0">
                  <c:v>Суммарная кадастровая стоимость по итогам кадастровой оценки 2022, руб.</c:v>
                </c:pt>
              </c:strCache>
            </c:strRef>
          </c:tx>
          <c:spPr>
            <a:solidFill>
              <a:schemeClr val="accent2"/>
            </a:solidFill>
            <a:ln>
              <a:noFill/>
            </a:ln>
            <a:effectLst/>
          </c:spPr>
          <c:invertIfNegative val="0"/>
          <c:cat>
            <c:strRef>
              <c:f>'для презентации'!$B$35:$B$58</c:f>
              <c:strCache>
                <c:ptCount val="24"/>
                <c:pt idx="0">
                  <c:v>Альменевский район</c:v>
                </c:pt>
                <c:pt idx="1">
                  <c:v>Белозерский район</c:v>
                </c:pt>
                <c:pt idx="2">
                  <c:v>Варгашинский район</c:v>
                </c:pt>
                <c:pt idx="3">
                  <c:v>Далматовский район</c:v>
                </c:pt>
                <c:pt idx="4">
                  <c:v>Звериноголовский район</c:v>
                </c:pt>
                <c:pt idx="5">
                  <c:v>Каргапольский район</c:v>
                </c:pt>
                <c:pt idx="6">
                  <c:v>Катайский район</c:v>
                </c:pt>
                <c:pt idx="7">
                  <c:v>Кетовский район</c:v>
                </c:pt>
                <c:pt idx="8">
                  <c:v>Куртамышский район</c:v>
                </c:pt>
                <c:pt idx="9">
                  <c:v>Лебяжьевский район</c:v>
                </c:pt>
                <c:pt idx="10">
                  <c:v>Макушинский район</c:v>
                </c:pt>
                <c:pt idx="11">
                  <c:v>Мишкинский район</c:v>
                </c:pt>
                <c:pt idx="12">
                  <c:v>Мокроусовский район</c:v>
                </c:pt>
                <c:pt idx="13">
                  <c:v>Петуховский район</c:v>
                </c:pt>
                <c:pt idx="14">
                  <c:v>Половинский район</c:v>
                </c:pt>
                <c:pt idx="15">
                  <c:v>Притобольный район</c:v>
                </c:pt>
                <c:pt idx="16">
                  <c:v>Сафакулевский район</c:v>
                </c:pt>
                <c:pt idx="17">
                  <c:v>Целинный район</c:v>
                </c:pt>
                <c:pt idx="18">
                  <c:v>Частоозерский район</c:v>
                </c:pt>
                <c:pt idx="19">
                  <c:v>Шадринский район</c:v>
                </c:pt>
                <c:pt idx="20">
                  <c:v>Шатровский район</c:v>
                </c:pt>
                <c:pt idx="21">
                  <c:v>Шумихинский район</c:v>
                </c:pt>
                <c:pt idx="22">
                  <c:v>Щучанский район</c:v>
                </c:pt>
                <c:pt idx="23">
                  <c:v>Юргамышский район</c:v>
                </c:pt>
              </c:strCache>
            </c:strRef>
          </c:cat>
          <c:val>
            <c:numRef>
              <c:f>'для презентации'!$E$35:$E$58</c:f>
              <c:numCache>
                <c:formatCode>_-* #\ ##0_-;\-* #\ ##0_-;_-* "-"??_-;_-@_-</c:formatCode>
                <c:ptCount val="24"/>
                <c:pt idx="0">
                  <c:v>5513792021.5599985</c:v>
                </c:pt>
                <c:pt idx="1">
                  <c:v>6522165005.2350016</c:v>
                </c:pt>
                <c:pt idx="2">
                  <c:v>4135519421.3860998</c:v>
                </c:pt>
                <c:pt idx="3">
                  <c:v>9444086410.1344986</c:v>
                </c:pt>
                <c:pt idx="4">
                  <c:v>3552938489.1600008</c:v>
                </c:pt>
                <c:pt idx="5">
                  <c:v>4695147425.4220991</c:v>
                </c:pt>
                <c:pt idx="6">
                  <c:v>7143294553.1868048</c:v>
                </c:pt>
                <c:pt idx="7">
                  <c:v>6656262001.8121395</c:v>
                </c:pt>
                <c:pt idx="8">
                  <c:v>8644177966.9995995</c:v>
                </c:pt>
                <c:pt idx="9">
                  <c:v>8633574107.2099991</c:v>
                </c:pt>
                <c:pt idx="10">
                  <c:v>11543897379.333</c:v>
                </c:pt>
                <c:pt idx="11">
                  <c:v>5587823768.5600004</c:v>
                </c:pt>
                <c:pt idx="12">
                  <c:v>6482698800.4599991</c:v>
                </c:pt>
                <c:pt idx="13">
                  <c:v>6224143003.409997</c:v>
                </c:pt>
                <c:pt idx="14">
                  <c:v>6781141859.7220001</c:v>
                </c:pt>
                <c:pt idx="15">
                  <c:v>6394913218.2540131</c:v>
                </c:pt>
                <c:pt idx="16">
                  <c:v>5945223697.0461502</c:v>
                </c:pt>
                <c:pt idx="17">
                  <c:v>8084294554.6422997</c:v>
                </c:pt>
                <c:pt idx="18">
                  <c:v>4077538762.7788014</c:v>
                </c:pt>
                <c:pt idx="19">
                  <c:v>9210605717.264082</c:v>
                </c:pt>
                <c:pt idx="20">
                  <c:v>7051063368.6799984</c:v>
                </c:pt>
                <c:pt idx="21">
                  <c:v>8954591839.4313984</c:v>
                </c:pt>
                <c:pt idx="22">
                  <c:v>6235640866.7824135</c:v>
                </c:pt>
                <c:pt idx="23">
                  <c:v>6605087463.9144955</c:v>
                </c:pt>
              </c:numCache>
            </c:numRef>
          </c:val>
          <c:extLst>
            <c:ext xmlns:c16="http://schemas.microsoft.com/office/drawing/2014/chart" uri="{C3380CC4-5D6E-409C-BE32-E72D297353CC}">
              <c16:uniqueId val="{00000001-C4FF-481D-88FB-7E1097110D18}"/>
            </c:ext>
          </c:extLst>
        </c:ser>
        <c:dLbls>
          <c:showLegendKey val="0"/>
          <c:showVal val="0"/>
          <c:showCatName val="0"/>
          <c:showSerName val="0"/>
          <c:showPercent val="0"/>
          <c:showBubbleSize val="0"/>
        </c:dLbls>
        <c:gapWidth val="219"/>
        <c:overlap val="-27"/>
        <c:axId val="1078556288"/>
        <c:axId val="1078556704"/>
      </c:barChart>
      <c:catAx>
        <c:axId val="107855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078556704"/>
        <c:crosses val="autoZero"/>
        <c:auto val="1"/>
        <c:lblAlgn val="ctr"/>
        <c:lblOffset val="100"/>
        <c:noMultiLvlLbl val="0"/>
      </c:catAx>
      <c:valAx>
        <c:axId val="10785567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07855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1 Сегмент "Сельскохозяйственного использования" (Садоводство и огородничество на землях сельхоз назначения)</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презентации'!$D$64</c:f>
              <c:strCache>
                <c:ptCount val="1"/>
                <c:pt idx="0">
                  <c:v>Суммарная кадастровая стоимость по данным ЕГРН, руб.</c:v>
                </c:pt>
              </c:strCache>
            </c:strRef>
          </c:tx>
          <c:spPr>
            <a:solidFill>
              <a:schemeClr val="accent1"/>
            </a:solidFill>
            <a:ln>
              <a:noFill/>
            </a:ln>
            <a:effectLst/>
          </c:spPr>
          <c:invertIfNegative val="0"/>
          <c:cat>
            <c:strRef>
              <c:f>'для презентации'!$B$65:$B$90</c:f>
              <c:strCache>
                <c:ptCount val="26"/>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Частоозерский район</c:v>
                </c:pt>
                <c:pt idx="21">
                  <c:v>Шадринский район</c:v>
                </c:pt>
                <c:pt idx="22">
                  <c:v>Шатровский район</c:v>
                </c:pt>
                <c:pt idx="23">
                  <c:v>Шумихинский район</c:v>
                </c:pt>
                <c:pt idx="24">
                  <c:v>Щучанский район</c:v>
                </c:pt>
                <c:pt idx="25">
                  <c:v>Юргамышский район</c:v>
                </c:pt>
              </c:strCache>
            </c:strRef>
          </c:cat>
          <c:val>
            <c:numRef>
              <c:f>'для презентации'!$D$65:$D$90</c:f>
              <c:numCache>
                <c:formatCode>_-* #\ ##0_-;\-* #\ ##0_-;_-* "-"??_-;_-@_-</c:formatCode>
                <c:ptCount val="26"/>
                <c:pt idx="0">
                  <c:v>186100.32000000009</c:v>
                </c:pt>
                <c:pt idx="1">
                  <c:v>479993.4</c:v>
                </c:pt>
                <c:pt idx="2">
                  <c:v>10679326.93</c:v>
                </c:pt>
                <c:pt idx="3">
                  <c:v>23678537.540000007</c:v>
                </c:pt>
                <c:pt idx="4">
                  <c:v>36449117.159999967</c:v>
                </c:pt>
                <c:pt idx="5">
                  <c:v>14943950.479999997</c:v>
                </c:pt>
                <c:pt idx="6">
                  <c:v>5530770.1600000001</c:v>
                </c:pt>
                <c:pt idx="7">
                  <c:v>4795367.82</c:v>
                </c:pt>
                <c:pt idx="8">
                  <c:v>2645365.9699999997</c:v>
                </c:pt>
                <c:pt idx="9">
                  <c:v>3055543866.9599843</c:v>
                </c:pt>
                <c:pt idx="10">
                  <c:v>14990054.449999999</c:v>
                </c:pt>
                <c:pt idx="11">
                  <c:v>14575074.439999999</c:v>
                </c:pt>
                <c:pt idx="12">
                  <c:v>11537155.950000001</c:v>
                </c:pt>
                <c:pt idx="13">
                  <c:v>17266416.019999996</c:v>
                </c:pt>
                <c:pt idx="14">
                  <c:v>6211399.0599999987</c:v>
                </c:pt>
                <c:pt idx="15">
                  <c:v>6652584.96</c:v>
                </c:pt>
                <c:pt idx="16">
                  <c:v>15074694.809999999</c:v>
                </c:pt>
                <c:pt idx="17">
                  <c:v>38719526.859999999</c:v>
                </c:pt>
                <c:pt idx="18">
                  <c:v>48657900.150000021</c:v>
                </c:pt>
                <c:pt idx="19">
                  <c:v>4485310.2699999996</c:v>
                </c:pt>
                <c:pt idx="20">
                  <c:v>2747429.48</c:v>
                </c:pt>
                <c:pt idx="21">
                  <c:v>50804201.829999879</c:v>
                </c:pt>
                <c:pt idx="22">
                  <c:v>6064802.4199999999</c:v>
                </c:pt>
                <c:pt idx="23">
                  <c:v>10402359.98</c:v>
                </c:pt>
                <c:pt idx="24">
                  <c:v>17503795.709999997</c:v>
                </c:pt>
                <c:pt idx="25">
                  <c:v>21790738.530000001</c:v>
                </c:pt>
              </c:numCache>
            </c:numRef>
          </c:val>
          <c:extLst>
            <c:ext xmlns:c16="http://schemas.microsoft.com/office/drawing/2014/chart" uri="{C3380CC4-5D6E-409C-BE32-E72D297353CC}">
              <c16:uniqueId val="{00000000-FC0A-4696-84B7-CCC98607A7C5}"/>
            </c:ext>
          </c:extLst>
        </c:ser>
        <c:ser>
          <c:idx val="1"/>
          <c:order val="1"/>
          <c:tx>
            <c:strRef>
              <c:f>'для презентации'!$E$64</c:f>
              <c:strCache>
                <c:ptCount val="1"/>
                <c:pt idx="0">
                  <c:v>Суммарная кадастровая стоимость по итогам кадастровой оценки 2022, руб.</c:v>
                </c:pt>
              </c:strCache>
            </c:strRef>
          </c:tx>
          <c:spPr>
            <a:solidFill>
              <a:schemeClr val="accent2"/>
            </a:solidFill>
            <a:ln>
              <a:noFill/>
            </a:ln>
            <a:effectLst/>
          </c:spPr>
          <c:invertIfNegative val="0"/>
          <c:cat>
            <c:strRef>
              <c:f>'для презентации'!$B$65:$B$90</c:f>
              <c:strCache>
                <c:ptCount val="26"/>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Частоозерский район</c:v>
                </c:pt>
                <c:pt idx="21">
                  <c:v>Шадринский район</c:v>
                </c:pt>
                <c:pt idx="22">
                  <c:v>Шатровский район</c:v>
                </c:pt>
                <c:pt idx="23">
                  <c:v>Шумихинский район</c:v>
                </c:pt>
                <c:pt idx="24">
                  <c:v>Щучанский район</c:v>
                </c:pt>
                <c:pt idx="25">
                  <c:v>Юргамышский район</c:v>
                </c:pt>
              </c:strCache>
            </c:strRef>
          </c:cat>
          <c:val>
            <c:numRef>
              <c:f>'для презентации'!$E$65:$E$90</c:f>
              <c:numCache>
                <c:formatCode>_-* #\ ##0_-;\-* #\ ##0_-;_-* "-"??_-;_-@_-</c:formatCode>
                <c:ptCount val="26"/>
                <c:pt idx="0">
                  <c:v>33255638.009999942</c:v>
                </c:pt>
                <c:pt idx="1">
                  <c:v>50443951.070000015</c:v>
                </c:pt>
                <c:pt idx="2">
                  <c:v>22775783.310000006</c:v>
                </c:pt>
                <c:pt idx="3">
                  <c:v>126940511.57000011</c:v>
                </c:pt>
                <c:pt idx="4">
                  <c:v>646433461.67991519</c:v>
                </c:pt>
                <c:pt idx="5">
                  <c:v>64167020.79999996</c:v>
                </c:pt>
                <c:pt idx="6">
                  <c:v>31886528.399999995</c:v>
                </c:pt>
                <c:pt idx="7">
                  <c:v>82839382.300000533</c:v>
                </c:pt>
                <c:pt idx="8">
                  <c:v>24080241.180000003</c:v>
                </c:pt>
                <c:pt idx="9">
                  <c:v>4255983025.539937</c:v>
                </c:pt>
                <c:pt idx="10">
                  <c:v>279191749.42000002</c:v>
                </c:pt>
                <c:pt idx="11">
                  <c:v>22802401.680000067</c:v>
                </c:pt>
                <c:pt idx="12">
                  <c:v>54953902.770000018</c:v>
                </c:pt>
                <c:pt idx="13">
                  <c:v>233692285.12999901</c:v>
                </c:pt>
                <c:pt idx="14">
                  <c:v>107421055.46000001</c:v>
                </c:pt>
                <c:pt idx="15">
                  <c:v>88006876.869999945</c:v>
                </c:pt>
                <c:pt idx="16">
                  <c:v>106629931.74000002</c:v>
                </c:pt>
                <c:pt idx="17">
                  <c:v>172113954.44999996</c:v>
                </c:pt>
                <c:pt idx="18">
                  <c:v>500147019.14000064</c:v>
                </c:pt>
                <c:pt idx="19">
                  <c:v>32228699.48000003</c:v>
                </c:pt>
                <c:pt idx="20">
                  <c:v>12039106.499999998</c:v>
                </c:pt>
                <c:pt idx="21">
                  <c:v>83389917.630000532</c:v>
                </c:pt>
                <c:pt idx="22">
                  <c:v>97428875.650000021</c:v>
                </c:pt>
                <c:pt idx="23">
                  <c:v>49923673.970000014</c:v>
                </c:pt>
                <c:pt idx="24">
                  <c:v>59084151.82</c:v>
                </c:pt>
                <c:pt idx="25">
                  <c:v>371255799.81998587</c:v>
                </c:pt>
              </c:numCache>
            </c:numRef>
          </c:val>
          <c:extLst>
            <c:ext xmlns:c16="http://schemas.microsoft.com/office/drawing/2014/chart" uri="{C3380CC4-5D6E-409C-BE32-E72D297353CC}">
              <c16:uniqueId val="{00000001-FC0A-4696-84B7-CCC98607A7C5}"/>
            </c:ext>
          </c:extLst>
        </c:ser>
        <c:dLbls>
          <c:showLegendKey val="0"/>
          <c:showVal val="0"/>
          <c:showCatName val="0"/>
          <c:showSerName val="0"/>
          <c:showPercent val="0"/>
          <c:showBubbleSize val="0"/>
        </c:dLbls>
        <c:gapWidth val="219"/>
        <c:overlap val="-27"/>
        <c:axId val="953082624"/>
        <c:axId val="953080960"/>
      </c:barChart>
      <c:catAx>
        <c:axId val="95308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953080960"/>
        <c:crosses val="autoZero"/>
        <c:auto val="1"/>
        <c:lblAlgn val="ctr"/>
        <c:lblOffset val="100"/>
        <c:noMultiLvlLbl val="0"/>
      </c:catAx>
      <c:valAx>
        <c:axId val="9530809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95308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200" dirty="0"/>
              <a:t>2. СЕГМЕНТ "Жилая застройка (среднеэтажная и многоэтажная)"</a:t>
            </a:r>
          </a:p>
        </c:rich>
      </c:tx>
      <c:layout>
        <c:manualLayout>
          <c:xMode val="edge"/>
          <c:yMode val="edge"/>
          <c:x val="0.11445822397200349"/>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презентации'!$B$98</c:f>
              <c:strCache>
                <c:ptCount val="1"/>
                <c:pt idx="0">
                  <c:v>город Курган</c:v>
                </c:pt>
              </c:strCache>
            </c:strRef>
          </c:tx>
          <c:spPr>
            <a:solidFill>
              <a:schemeClr val="accent1"/>
            </a:solidFill>
            <a:ln>
              <a:noFill/>
            </a:ln>
            <a:effectLst/>
          </c:spPr>
          <c:invertIfNegative val="0"/>
          <c:cat>
            <c:strRef>
              <c:f>'для презентации'!$D$97:$E$97</c:f>
              <c:strCache>
                <c:ptCount val="2"/>
                <c:pt idx="0">
                  <c:v>Суммарная кадастровая стоимость по данным ЕГРН, руб.</c:v>
                </c:pt>
                <c:pt idx="1">
                  <c:v>Суммарная кадастровая стоимость по итогам кадастровой оценки 2022, руб.</c:v>
                </c:pt>
              </c:strCache>
            </c:strRef>
          </c:cat>
          <c:val>
            <c:numRef>
              <c:f>'для презентации'!$D$98:$E$98</c:f>
              <c:numCache>
                <c:formatCode>_-* #\ ##0_-;\-* #\ ##0_-;_-* "-"??_-;_-@_-</c:formatCode>
                <c:ptCount val="2"/>
                <c:pt idx="0">
                  <c:v>25314972396.580025</c:v>
                </c:pt>
                <c:pt idx="1">
                  <c:v>67041248636.369881</c:v>
                </c:pt>
              </c:numCache>
            </c:numRef>
          </c:val>
          <c:extLst>
            <c:ext xmlns:c16="http://schemas.microsoft.com/office/drawing/2014/chart" uri="{C3380CC4-5D6E-409C-BE32-E72D297353CC}">
              <c16:uniqueId val="{00000000-FB17-4512-9E92-9929379D2A1C}"/>
            </c:ext>
          </c:extLst>
        </c:ser>
        <c:ser>
          <c:idx val="1"/>
          <c:order val="1"/>
          <c:tx>
            <c:strRef>
              <c:f>'для презентации'!$B$99</c:f>
              <c:strCache>
                <c:ptCount val="1"/>
                <c:pt idx="0">
                  <c:v>город Шадринск</c:v>
                </c:pt>
              </c:strCache>
            </c:strRef>
          </c:tx>
          <c:spPr>
            <a:solidFill>
              <a:schemeClr val="accent2"/>
            </a:solidFill>
            <a:ln>
              <a:noFill/>
            </a:ln>
            <a:effectLst/>
          </c:spPr>
          <c:invertIfNegative val="0"/>
          <c:cat>
            <c:strRef>
              <c:f>'для презентации'!$D$97:$E$97</c:f>
              <c:strCache>
                <c:ptCount val="2"/>
                <c:pt idx="0">
                  <c:v>Суммарная кадастровая стоимость по данным ЕГРН, руб.</c:v>
                </c:pt>
                <c:pt idx="1">
                  <c:v>Суммарная кадастровая стоимость по итогам кадастровой оценки 2022, руб.</c:v>
                </c:pt>
              </c:strCache>
            </c:strRef>
          </c:cat>
          <c:val>
            <c:numRef>
              <c:f>'для презентации'!$D$99:$E$99</c:f>
              <c:numCache>
                <c:formatCode>_-* #\ ##0_-;\-* #\ ##0_-;_-* "-"??_-;_-@_-</c:formatCode>
                <c:ptCount val="2"/>
                <c:pt idx="0">
                  <c:v>4029852937.5199995</c:v>
                </c:pt>
                <c:pt idx="1">
                  <c:v>9670456241.5799923</c:v>
                </c:pt>
              </c:numCache>
            </c:numRef>
          </c:val>
          <c:extLst>
            <c:ext xmlns:c16="http://schemas.microsoft.com/office/drawing/2014/chart" uri="{C3380CC4-5D6E-409C-BE32-E72D297353CC}">
              <c16:uniqueId val="{00000001-FB17-4512-9E92-9929379D2A1C}"/>
            </c:ext>
          </c:extLst>
        </c:ser>
        <c:dLbls>
          <c:showLegendKey val="0"/>
          <c:showVal val="0"/>
          <c:showCatName val="0"/>
          <c:showSerName val="0"/>
          <c:showPercent val="0"/>
          <c:showBubbleSize val="0"/>
        </c:dLbls>
        <c:gapWidth val="219"/>
        <c:overlap val="-27"/>
        <c:axId val="1742327135"/>
        <c:axId val="512604703"/>
      </c:barChart>
      <c:catAx>
        <c:axId val="1742327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12604703"/>
        <c:crosses val="autoZero"/>
        <c:auto val="1"/>
        <c:lblAlgn val="ctr"/>
        <c:lblOffset val="100"/>
        <c:noMultiLvlLbl val="0"/>
      </c:catAx>
      <c:valAx>
        <c:axId val="512604703"/>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42327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2. СЕГМЕНТ "Жилая застройка (среднеэтажная и многоэтажная)"</a:t>
            </a:r>
          </a:p>
        </c:rich>
      </c:tx>
      <c:layout>
        <c:manualLayout>
          <c:xMode val="edge"/>
          <c:yMode val="edge"/>
          <c:x val="0.25528340991446286"/>
          <c:y val="5.16789309378948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презентации'!$D$97</c:f>
              <c:strCache>
                <c:ptCount val="1"/>
                <c:pt idx="0">
                  <c:v>Суммарная кадастровая стоимость по данным ЕГРН, руб.</c:v>
                </c:pt>
              </c:strCache>
            </c:strRef>
          </c:tx>
          <c:spPr>
            <a:solidFill>
              <a:schemeClr val="accent1"/>
            </a:solidFill>
            <a:ln>
              <a:noFill/>
            </a:ln>
            <a:effectLst/>
          </c:spPr>
          <c:invertIfNegative val="0"/>
          <c:cat>
            <c:strRef>
              <c:f>'для презентации'!$B$100:$B$123</c:f>
              <c:strCache>
                <c:ptCount val="24"/>
                <c:pt idx="0">
                  <c:v>Альменевский район</c:v>
                </c:pt>
                <c:pt idx="1">
                  <c:v>Белозерский район</c:v>
                </c:pt>
                <c:pt idx="2">
                  <c:v>Варгашинский район</c:v>
                </c:pt>
                <c:pt idx="3">
                  <c:v>Далматовский район</c:v>
                </c:pt>
                <c:pt idx="4">
                  <c:v>Звериноголовский район</c:v>
                </c:pt>
                <c:pt idx="5">
                  <c:v>Каргапольский район</c:v>
                </c:pt>
                <c:pt idx="6">
                  <c:v>Катайский район</c:v>
                </c:pt>
                <c:pt idx="7">
                  <c:v>Кетовский район</c:v>
                </c:pt>
                <c:pt idx="8">
                  <c:v>Куртамышский район</c:v>
                </c:pt>
                <c:pt idx="9">
                  <c:v>Лебяжьевский район</c:v>
                </c:pt>
                <c:pt idx="10">
                  <c:v>Макушинский район</c:v>
                </c:pt>
                <c:pt idx="11">
                  <c:v>Мишкинский район</c:v>
                </c:pt>
                <c:pt idx="12">
                  <c:v>Мокроусовский район</c:v>
                </c:pt>
                <c:pt idx="13">
                  <c:v>Петуховский район</c:v>
                </c:pt>
                <c:pt idx="14">
                  <c:v>Половинский район</c:v>
                </c:pt>
                <c:pt idx="15">
                  <c:v>Притобольный район</c:v>
                </c:pt>
                <c:pt idx="16">
                  <c:v>Сафакулевский район</c:v>
                </c:pt>
                <c:pt idx="17">
                  <c:v>Целинный район</c:v>
                </c:pt>
                <c:pt idx="18">
                  <c:v>Частоозерский район</c:v>
                </c:pt>
                <c:pt idx="19">
                  <c:v>Шадринский район</c:v>
                </c:pt>
                <c:pt idx="20">
                  <c:v>Шатровский район</c:v>
                </c:pt>
                <c:pt idx="21">
                  <c:v>Шумихинский район</c:v>
                </c:pt>
                <c:pt idx="22">
                  <c:v>Щучанский район</c:v>
                </c:pt>
                <c:pt idx="23">
                  <c:v>Юргамышский район</c:v>
                </c:pt>
              </c:strCache>
            </c:strRef>
          </c:cat>
          <c:val>
            <c:numRef>
              <c:f>'для презентации'!$D$100:$D$123</c:f>
              <c:numCache>
                <c:formatCode>_-* #\ ##0_-;\-* #\ ##0_-;_-* "-"??_-;_-@_-</c:formatCode>
                <c:ptCount val="24"/>
                <c:pt idx="0">
                  <c:v>8123854.5300000003</c:v>
                </c:pt>
                <c:pt idx="1">
                  <c:v>19277403.899999999</c:v>
                </c:pt>
                <c:pt idx="2">
                  <c:v>104915091.42999996</c:v>
                </c:pt>
                <c:pt idx="3">
                  <c:v>492887363.33999991</c:v>
                </c:pt>
                <c:pt idx="4">
                  <c:v>4453935.54</c:v>
                </c:pt>
                <c:pt idx="5">
                  <c:v>87249674.939999998</c:v>
                </c:pt>
                <c:pt idx="6">
                  <c:v>309286536.24000001</c:v>
                </c:pt>
                <c:pt idx="7">
                  <c:v>360088884.60999995</c:v>
                </c:pt>
                <c:pt idx="8">
                  <c:v>94151769.919999972</c:v>
                </c:pt>
                <c:pt idx="9">
                  <c:v>50553816.880000032</c:v>
                </c:pt>
                <c:pt idx="10">
                  <c:v>56654154.270000003</c:v>
                </c:pt>
                <c:pt idx="11">
                  <c:v>15768436.929999996</c:v>
                </c:pt>
                <c:pt idx="12">
                  <c:v>25563333.260000002</c:v>
                </c:pt>
                <c:pt idx="13">
                  <c:v>46666284</c:v>
                </c:pt>
                <c:pt idx="14">
                  <c:v>1807456.8599999999</c:v>
                </c:pt>
                <c:pt idx="15">
                  <c:v>1006490.25</c:v>
                </c:pt>
                <c:pt idx="16">
                  <c:v>21238663.620000001</c:v>
                </c:pt>
                <c:pt idx="17">
                  <c:v>25713069.440000001</c:v>
                </c:pt>
                <c:pt idx="18">
                  <c:v>13234201.389999999</c:v>
                </c:pt>
                <c:pt idx="19">
                  <c:v>38386194.970000006</c:v>
                </c:pt>
                <c:pt idx="20">
                  <c:v>148328224.22999999</c:v>
                </c:pt>
                <c:pt idx="21">
                  <c:v>249195733.74000001</c:v>
                </c:pt>
                <c:pt idx="22">
                  <c:v>158371975.88</c:v>
                </c:pt>
                <c:pt idx="23">
                  <c:v>52369612.840000011</c:v>
                </c:pt>
              </c:numCache>
            </c:numRef>
          </c:val>
          <c:extLst>
            <c:ext xmlns:c16="http://schemas.microsoft.com/office/drawing/2014/chart" uri="{C3380CC4-5D6E-409C-BE32-E72D297353CC}">
              <c16:uniqueId val="{00000000-8A4A-4B45-AD8D-2952A4BE5157}"/>
            </c:ext>
          </c:extLst>
        </c:ser>
        <c:ser>
          <c:idx val="1"/>
          <c:order val="1"/>
          <c:tx>
            <c:strRef>
              <c:f>'для презентации'!$E$97</c:f>
              <c:strCache>
                <c:ptCount val="1"/>
                <c:pt idx="0">
                  <c:v>Суммарная кадастровая стоимость по итогам кадастровой оценки 2022, руб.</c:v>
                </c:pt>
              </c:strCache>
            </c:strRef>
          </c:tx>
          <c:spPr>
            <a:solidFill>
              <a:schemeClr val="accent2"/>
            </a:solidFill>
            <a:ln>
              <a:noFill/>
            </a:ln>
            <a:effectLst/>
          </c:spPr>
          <c:invertIfNegative val="0"/>
          <c:cat>
            <c:strRef>
              <c:f>'для презентации'!$B$100:$B$123</c:f>
              <c:strCache>
                <c:ptCount val="24"/>
                <c:pt idx="0">
                  <c:v>Альменевский район</c:v>
                </c:pt>
                <c:pt idx="1">
                  <c:v>Белозерский район</c:v>
                </c:pt>
                <c:pt idx="2">
                  <c:v>Варгашинский район</c:v>
                </c:pt>
                <c:pt idx="3">
                  <c:v>Далматовский район</c:v>
                </c:pt>
                <c:pt idx="4">
                  <c:v>Звериноголовский район</c:v>
                </c:pt>
                <c:pt idx="5">
                  <c:v>Каргапольский район</c:v>
                </c:pt>
                <c:pt idx="6">
                  <c:v>Катайский район</c:v>
                </c:pt>
                <c:pt idx="7">
                  <c:v>Кетовский район</c:v>
                </c:pt>
                <c:pt idx="8">
                  <c:v>Куртамышский район</c:v>
                </c:pt>
                <c:pt idx="9">
                  <c:v>Лебяжьевский район</c:v>
                </c:pt>
                <c:pt idx="10">
                  <c:v>Макушинский район</c:v>
                </c:pt>
                <c:pt idx="11">
                  <c:v>Мишкинский район</c:v>
                </c:pt>
                <c:pt idx="12">
                  <c:v>Мокроусовский район</c:v>
                </c:pt>
                <c:pt idx="13">
                  <c:v>Петуховский район</c:v>
                </c:pt>
                <c:pt idx="14">
                  <c:v>Половинский район</c:v>
                </c:pt>
                <c:pt idx="15">
                  <c:v>Притобольный район</c:v>
                </c:pt>
                <c:pt idx="16">
                  <c:v>Сафакулевский район</c:v>
                </c:pt>
                <c:pt idx="17">
                  <c:v>Целинный район</c:v>
                </c:pt>
                <c:pt idx="18">
                  <c:v>Частоозерский район</c:v>
                </c:pt>
                <c:pt idx="19">
                  <c:v>Шадринский район</c:v>
                </c:pt>
                <c:pt idx="20">
                  <c:v>Шатровский район</c:v>
                </c:pt>
                <c:pt idx="21">
                  <c:v>Шумихинский район</c:v>
                </c:pt>
                <c:pt idx="22">
                  <c:v>Щучанский район</c:v>
                </c:pt>
                <c:pt idx="23">
                  <c:v>Юргамышский район</c:v>
                </c:pt>
              </c:strCache>
            </c:strRef>
          </c:cat>
          <c:val>
            <c:numRef>
              <c:f>'для презентации'!$E$100:$E$123</c:f>
              <c:numCache>
                <c:formatCode>_-* #\ ##0_-;\-* #\ ##0_-;_-* "-"??_-;_-@_-</c:formatCode>
                <c:ptCount val="24"/>
                <c:pt idx="0">
                  <c:v>5300286.1099999994</c:v>
                </c:pt>
                <c:pt idx="1">
                  <c:v>118443741.79999998</c:v>
                </c:pt>
                <c:pt idx="2">
                  <c:v>136231826.22</c:v>
                </c:pt>
                <c:pt idx="3">
                  <c:v>424723856.11999989</c:v>
                </c:pt>
                <c:pt idx="4">
                  <c:v>5076949.93</c:v>
                </c:pt>
                <c:pt idx="5">
                  <c:v>159293918.31000006</c:v>
                </c:pt>
                <c:pt idx="6">
                  <c:v>299252785.6699999</c:v>
                </c:pt>
                <c:pt idx="7">
                  <c:v>130646326.41000001</c:v>
                </c:pt>
                <c:pt idx="8">
                  <c:v>79026613.650000006</c:v>
                </c:pt>
                <c:pt idx="9">
                  <c:v>89041564.290000007</c:v>
                </c:pt>
                <c:pt idx="10">
                  <c:v>85891473.119999975</c:v>
                </c:pt>
                <c:pt idx="11">
                  <c:v>107135794.97999994</c:v>
                </c:pt>
                <c:pt idx="12">
                  <c:v>8330739.8000000007</c:v>
                </c:pt>
                <c:pt idx="13">
                  <c:v>54678975.049999997</c:v>
                </c:pt>
                <c:pt idx="14">
                  <c:v>1806992.6300000001</c:v>
                </c:pt>
                <c:pt idx="15">
                  <c:v>4636293.3800000008</c:v>
                </c:pt>
                <c:pt idx="16">
                  <c:v>9149263.1099999994</c:v>
                </c:pt>
                <c:pt idx="17">
                  <c:v>23068294.909999996</c:v>
                </c:pt>
                <c:pt idx="18">
                  <c:v>19529883.049999997</c:v>
                </c:pt>
                <c:pt idx="19">
                  <c:v>36331981.719999999</c:v>
                </c:pt>
                <c:pt idx="20">
                  <c:v>33644803.969999991</c:v>
                </c:pt>
                <c:pt idx="21">
                  <c:v>144940782.66999987</c:v>
                </c:pt>
                <c:pt idx="22">
                  <c:v>341628412.02999997</c:v>
                </c:pt>
                <c:pt idx="23">
                  <c:v>102356366.25</c:v>
                </c:pt>
              </c:numCache>
            </c:numRef>
          </c:val>
          <c:extLst>
            <c:ext xmlns:c16="http://schemas.microsoft.com/office/drawing/2014/chart" uri="{C3380CC4-5D6E-409C-BE32-E72D297353CC}">
              <c16:uniqueId val="{00000001-8A4A-4B45-AD8D-2952A4BE5157}"/>
            </c:ext>
          </c:extLst>
        </c:ser>
        <c:dLbls>
          <c:showLegendKey val="0"/>
          <c:showVal val="0"/>
          <c:showCatName val="0"/>
          <c:showSerName val="0"/>
          <c:showPercent val="0"/>
          <c:showBubbleSize val="0"/>
        </c:dLbls>
        <c:gapWidth val="219"/>
        <c:overlap val="-27"/>
        <c:axId val="516262224"/>
        <c:axId val="516259312"/>
      </c:barChart>
      <c:catAx>
        <c:axId val="51626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16259312"/>
        <c:crosses val="autoZero"/>
        <c:auto val="1"/>
        <c:lblAlgn val="ctr"/>
        <c:lblOffset val="100"/>
        <c:noMultiLvlLbl val="0"/>
      </c:catAx>
      <c:valAx>
        <c:axId val="5162593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1626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3. СЕГМЕНТ "Общественное использование"</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презентации'!$D$130</c:f>
              <c:strCache>
                <c:ptCount val="1"/>
                <c:pt idx="0">
                  <c:v>Суммарная кадастровая стоимость по данным ЕГРН, руб.</c:v>
                </c:pt>
              </c:strCache>
            </c:strRef>
          </c:tx>
          <c:spPr>
            <a:solidFill>
              <a:schemeClr val="accent1"/>
            </a:solidFill>
            <a:ln>
              <a:noFill/>
            </a:ln>
            <a:effectLst/>
          </c:spPr>
          <c:invertIfNegative val="0"/>
          <c:cat>
            <c:strRef>
              <c:f>'для презентации'!$B$131:$B$156</c:f>
              <c:strCache>
                <c:ptCount val="26"/>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Частоозерский район</c:v>
                </c:pt>
                <c:pt idx="21">
                  <c:v>Шадринский район</c:v>
                </c:pt>
                <c:pt idx="22">
                  <c:v>Шатровский район</c:v>
                </c:pt>
                <c:pt idx="23">
                  <c:v>Шумихинский район</c:v>
                </c:pt>
                <c:pt idx="24">
                  <c:v>Щучанский район</c:v>
                </c:pt>
                <c:pt idx="25">
                  <c:v>Юргамышский район</c:v>
                </c:pt>
              </c:strCache>
            </c:strRef>
          </c:cat>
          <c:val>
            <c:numRef>
              <c:f>'для презентации'!$D$131:$D$156</c:f>
              <c:numCache>
                <c:formatCode>_-* #\ ##0_-;\-* #\ ##0_-;_-* "-"??_-;_-@_-</c:formatCode>
                <c:ptCount val="26"/>
                <c:pt idx="0">
                  <c:v>19122721847.389969</c:v>
                </c:pt>
                <c:pt idx="1">
                  <c:v>1675224283.2300005</c:v>
                </c:pt>
                <c:pt idx="2">
                  <c:v>96429171.099999979</c:v>
                </c:pt>
                <c:pt idx="3">
                  <c:v>84756255.069999963</c:v>
                </c:pt>
                <c:pt idx="4">
                  <c:v>257162007.23000008</c:v>
                </c:pt>
                <c:pt idx="5">
                  <c:v>425086729.21999991</c:v>
                </c:pt>
                <c:pt idx="6">
                  <c:v>50769570.309999995</c:v>
                </c:pt>
                <c:pt idx="7">
                  <c:v>401875461.29999971</c:v>
                </c:pt>
                <c:pt idx="8">
                  <c:v>285436391.81000012</c:v>
                </c:pt>
                <c:pt idx="9">
                  <c:v>430667651.79999989</c:v>
                </c:pt>
                <c:pt idx="10">
                  <c:v>345437324.66000026</c:v>
                </c:pt>
                <c:pt idx="11">
                  <c:v>198820539.80000013</c:v>
                </c:pt>
                <c:pt idx="12">
                  <c:v>279308955.29000014</c:v>
                </c:pt>
                <c:pt idx="13">
                  <c:v>254218544.74999985</c:v>
                </c:pt>
                <c:pt idx="14">
                  <c:v>90841495.209999993</c:v>
                </c:pt>
                <c:pt idx="15">
                  <c:v>2201402634.4899993</c:v>
                </c:pt>
                <c:pt idx="16">
                  <c:v>75709826.75999999</c:v>
                </c:pt>
                <c:pt idx="17">
                  <c:v>59657603.610000014</c:v>
                </c:pt>
                <c:pt idx="18">
                  <c:v>104058145.75999998</c:v>
                </c:pt>
                <c:pt idx="19">
                  <c:v>171651447.13999987</c:v>
                </c:pt>
                <c:pt idx="20">
                  <c:v>26456079.549999993</c:v>
                </c:pt>
                <c:pt idx="21">
                  <c:v>138265945.30999991</c:v>
                </c:pt>
                <c:pt idx="22">
                  <c:v>143718643.10999998</c:v>
                </c:pt>
                <c:pt idx="23">
                  <c:v>396209220.0399999</c:v>
                </c:pt>
                <c:pt idx="24">
                  <c:v>230940385.12999991</c:v>
                </c:pt>
                <c:pt idx="25">
                  <c:v>169635482.76999989</c:v>
                </c:pt>
              </c:numCache>
            </c:numRef>
          </c:val>
          <c:extLst>
            <c:ext xmlns:c16="http://schemas.microsoft.com/office/drawing/2014/chart" uri="{C3380CC4-5D6E-409C-BE32-E72D297353CC}">
              <c16:uniqueId val="{00000000-66BE-439E-B37C-047362C55515}"/>
            </c:ext>
          </c:extLst>
        </c:ser>
        <c:ser>
          <c:idx val="1"/>
          <c:order val="1"/>
          <c:tx>
            <c:strRef>
              <c:f>'для презентации'!$E$130</c:f>
              <c:strCache>
                <c:ptCount val="1"/>
                <c:pt idx="0">
                  <c:v>Суммарная кадастровая стоимость по итогам кадастровой оценки 2022, руб.</c:v>
                </c:pt>
              </c:strCache>
            </c:strRef>
          </c:tx>
          <c:spPr>
            <a:solidFill>
              <a:schemeClr val="accent2"/>
            </a:solidFill>
            <a:ln>
              <a:noFill/>
            </a:ln>
            <a:effectLst/>
          </c:spPr>
          <c:invertIfNegative val="0"/>
          <c:cat>
            <c:strRef>
              <c:f>'для презентации'!$B$131:$B$156</c:f>
              <c:strCache>
                <c:ptCount val="26"/>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Частоозерский район</c:v>
                </c:pt>
                <c:pt idx="21">
                  <c:v>Шадринский район</c:v>
                </c:pt>
                <c:pt idx="22">
                  <c:v>Шатровский район</c:v>
                </c:pt>
                <c:pt idx="23">
                  <c:v>Шумихинский район</c:v>
                </c:pt>
                <c:pt idx="24">
                  <c:v>Щучанский район</c:v>
                </c:pt>
                <c:pt idx="25">
                  <c:v>Юргамышский район</c:v>
                </c:pt>
              </c:strCache>
            </c:strRef>
          </c:cat>
          <c:val>
            <c:numRef>
              <c:f>'для презентации'!$E$131:$E$156</c:f>
              <c:numCache>
                <c:formatCode>_-* #\ ##0_-;\-* #\ ##0_-;_-* "-"??_-;_-@_-</c:formatCode>
                <c:ptCount val="26"/>
                <c:pt idx="0">
                  <c:v>8456819378.4199858</c:v>
                </c:pt>
                <c:pt idx="1">
                  <c:v>1722634657.4599993</c:v>
                </c:pt>
                <c:pt idx="2">
                  <c:v>506084040.77999997</c:v>
                </c:pt>
                <c:pt idx="3">
                  <c:v>2568210732.4600015</c:v>
                </c:pt>
                <c:pt idx="4">
                  <c:v>1423660870.6200006</c:v>
                </c:pt>
                <c:pt idx="5">
                  <c:v>1065287246.349999</c:v>
                </c:pt>
                <c:pt idx="6">
                  <c:v>1820217141.04</c:v>
                </c:pt>
                <c:pt idx="7">
                  <c:v>1300682367.5199995</c:v>
                </c:pt>
                <c:pt idx="8">
                  <c:v>581208963.98999965</c:v>
                </c:pt>
                <c:pt idx="9">
                  <c:v>5076364387.7099962</c:v>
                </c:pt>
                <c:pt idx="10">
                  <c:v>974546624.27999997</c:v>
                </c:pt>
                <c:pt idx="11">
                  <c:v>513191428.91000032</c:v>
                </c:pt>
                <c:pt idx="12">
                  <c:v>1054172998.2299993</c:v>
                </c:pt>
                <c:pt idx="13">
                  <c:v>444011676.0600003</c:v>
                </c:pt>
                <c:pt idx="14">
                  <c:v>365824803.1699999</c:v>
                </c:pt>
                <c:pt idx="15">
                  <c:v>3009999571.1799998</c:v>
                </c:pt>
                <c:pt idx="16">
                  <c:v>316612780.56000006</c:v>
                </c:pt>
                <c:pt idx="17">
                  <c:v>681176339.82000017</c:v>
                </c:pt>
                <c:pt idx="18">
                  <c:v>517916485.49999988</c:v>
                </c:pt>
                <c:pt idx="19">
                  <c:v>3104467677.3699999</c:v>
                </c:pt>
                <c:pt idx="20">
                  <c:v>225218930.44999999</c:v>
                </c:pt>
                <c:pt idx="21">
                  <c:v>2152902095.349999</c:v>
                </c:pt>
                <c:pt idx="22">
                  <c:v>506428890.70999962</c:v>
                </c:pt>
                <c:pt idx="23">
                  <c:v>1462148897.1300001</c:v>
                </c:pt>
                <c:pt idx="24">
                  <c:v>8164689018.9400034</c:v>
                </c:pt>
                <c:pt idx="25">
                  <c:v>416413520.81000006</c:v>
                </c:pt>
              </c:numCache>
            </c:numRef>
          </c:val>
          <c:extLst>
            <c:ext xmlns:c16="http://schemas.microsoft.com/office/drawing/2014/chart" uri="{C3380CC4-5D6E-409C-BE32-E72D297353CC}">
              <c16:uniqueId val="{00000001-66BE-439E-B37C-047362C55515}"/>
            </c:ext>
          </c:extLst>
        </c:ser>
        <c:dLbls>
          <c:showLegendKey val="0"/>
          <c:showVal val="0"/>
          <c:showCatName val="0"/>
          <c:showSerName val="0"/>
          <c:showPercent val="0"/>
          <c:showBubbleSize val="0"/>
        </c:dLbls>
        <c:gapWidth val="219"/>
        <c:overlap val="-27"/>
        <c:axId val="692629616"/>
        <c:axId val="692618384"/>
      </c:barChart>
      <c:catAx>
        <c:axId val="69262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92618384"/>
        <c:crosses val="autoZero"/>
        <c:auto val="1"/>
        <c:lblAlgn val="ctr"/>
        <c:lblOffset val="100"/>
        <c:noMultiLvlLbl val="0"/>
      </c:catAx>
      <c:valAx>
        <c:axId val="6926183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9262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4. СЕГМЕНТ "Предпринимательство"</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презентации'!$D$162</c:f>
              <c:strCache>
                <c:ptCount val="1"/>
                <c:pt idx="0">
                  <c:v>Суммарная кадастровая стоимость по данным ЕГРН, руб.</c:v>
                </c:pt>
              </c:strCache>
            </c:strRef>
          </c:tx>
          <c:spPr>
            <a:solidFill>
              <a:schemeClr val="accent1"/>
            </a:solidFill>
            <a:ln>
              <a:noFill/>
            </a:ln>
            <a:effectLst/>
          </c:spPr>
          <c:invertIfNegative val="0"/>
          <c:cat>
            <c:strRef>
              <c:f>'для презентации'!$B$163:$B$188</c:f>
              <c:strCache>
                <c:ptCount val="26"/>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Частоозерский район</c:v>
                </c:pt>
                <c:pt idx="21">
                  <c:v>Шадринский район</c:v>
                </c:pt>
                <c:pt idx="22">
                  <c:v>Шатровский район</c:v>
                </c:pt>
                <c:pt idx="23">
                  <c:v>Шумихинский район</c:v>
                </c:pt>
                <c:pt idx="24">
                  <c:v>Щучанский район</c:v>
                </c:pt>
                <c:pt idx="25">
                  <c:v>Юргамышский район</c:v>
                </c:pt>
              </c:strCache>
            </c:strRef>
          </c:cat>
          <c:val>
            <c:numRef>
              <c:f>'для презентации'!$D$165:$D$188</c:f>
              <c:numCache>
                <c:formatCode>_-* #\ ##0_-;\-* #\ ##0_-;_-* "-"??_-;_-@_-</c:formatCode>
                <c:ptCount val="24"/>
                <c:pt idx="0">
                  <c:v>8686586.5099999998</c:v>
                </c:pt>
                <c:pt idx="1">
                  <c:v>18832025.510000002</c:v>
                </c:pt>
                <c:pt idx="2">
                  <c:v>36850557.539999999</c:v>
                </c:pt>
                <c:pt idx="3">
                  <c:v>69333555.389999986</c:v>
                </c:pt>
                <c:pt idx="4">
                  <c:v>11696678.02</c:v>
                </c:pt>
                <c:pt idx="5">
                  <c:v>113288002.00999999</c:v>
                </c:pt>
                <c:pt idx="6">
                  <c:v>56360722.82</c:v>
                </c:pt>
                <c:pt idx="7">
                  <c:v>74634261.589999989</c:v>
                </c:pt>
                <c:pt idx="8">
                  <c:v>25631464.529999997</c:v>
                </c:pt>
                <c:pt idx="9">
                  <c:v>27565850.639999997</c:v>
                </c:pt>
                <c:pt idx="10">
                  <c:v>42770182.18</c:v>
                </c:pt>
                <c:pt idx="11">
                  <c:v>55644683.720000014</c:v>
                </c:pt>
                <c:pt idx="12">
                  <c:v>19834757.680000011</c:v>
                </c:pt>
                <c:pt idx="13">
                  <c:v>61667991.839999989</c:v>
                </c:pt>
                <c:pt idx="14">
                  <c:v>9638089.9699999969</c:v>
                </c:pt>
                <c:pt idx="15">
                  <c:v>13318514.120000007</c:v>
                </c:pt>
                <c:pt idx="16">
                  <c:v>11034293.729999997</c:v>
                </c:pt>
                <c:pt idx="17">
                  <c:v>21971784.050000001</c:v>
                </c:pt>
                <c:pt idx="18">
                  <c:v>23325952.879999995</c:v>
                </c:pt>
                <c:pt idx="19">
                  <c:v>19201073.469999984</c:v>
                </c:pt>
                <c:pt idx="20">
                  <c:v>50493243.079999991</c:v>
                </c:pt>
                <c:pt idx="21">
                  <c:v>137403567.47</c:v>
                </c:pt>
                <c:pt idx="22">
                  <c:v>84182611.029999986</c:v>
                </c:pt>
                <c:pt idx="23">
                  <c:v>51181455.420000002</c:v>
                </c:pt>
              </c:numCache>
            </c:numRef>
          </c:val>
          <c:extLst>
            <c:ext xmlns:c16="http://schemas.microsoft.com/office/drawing/2014/chart" uri="{C3380CC4-5D6E-409C-BE32-E72D297353CC}">
              <c16:uniqueId val="{00000000-994A-4788-96B3-ED5AB50F55DE}"/>
            </c:ext>
          </c:extLst>
        </c:ser>
        <c:ser>
          <c:idx val="1"/>
          <c:order val="1"/>
          <c:tx>
            <c:strRef>
              <c:f>'для презентации'!$E$162</c:f>
              <c:strCache>
                <c:ptCount val="1"/>
                <c:pt idx="0">
                  <c:v>Суммарная кадастровая стоимость по итогам кадастровой оценки 2022, руб.</c:v>
                </c:pt>
              </c:strCache>
            </c:strRef>
          </c:tx>
          <c:spPr>
            <a:solidFill>
              <a:schemeClr val="accent2"/>
            </a:solidFill>
            <a:ln>
              <a:noFill/>
            </a:ln>
            <a:effectLst/>
          </c:spPr>
          <c:invertIfNegative val="0"/>
          <c:cat>
            <c:strRef>
              <c:f>'для презентации'!$B$163:$B$188</c:f>
              <c:strCache>
                <c:ptCount val="26"/>
                <c:pt idx="0">
                  <c:v>город Курган</c:v>
                </c:pt>
                <c:pt idx="1">
                  <c:v>город Шадринск</c:v>
                </c:pt>
                <c:pt idx="2">
                  <c:v>Альменевский район</c:v>
                </c:pt>
                <c:pt idx="3">
                  <c:v>Белозерский район</c:v>
                </c:pt>
                <c:pt idx="4">
                  <c:v>Варгашинский район</c:v>
                </c:pt>
                <c:pt idx="5">
                  <c:v>Далматовский район</c:v>
                </c:pt>
                <c:pt idx="6">
                  <c:v>Звериноголовский район</c:v>
                </c:pt>
                <c:pt idx="7">
                  <c:v>Каргапольский район</c:v>
                </c:pt>
                <c:pt idx="8">
                  <c:v>Катайский район</c:v>
                </c:pt>
                <c:pt idx="9">
                  <c:v>Кетовский район</c:v>
                </c:pt>
                <c:pt idx="10">
                  <c:v>Куртамышский район</c:v>
                </c:pt>
                <c:pt idx="11">
                  <c:v>Лебяжьевский район</c:v>
                </c:pt>
                <c:pt idx="12">
                  <c:v>Макушинский район</c:v>
                </c:pt>
                <c:pt idx="13">
                  <c:v>Мишкинский район</c:v>
                </c:pt>
                <c:pt idx="14">
                  <c:v>Мокроусовский район</c:v>
                </c:pt>
                <c:pt idx="15">
                  <c:v>Петуховский район</c:v>
                </c:pt>
                <c:pt idx="16">
                  <c:v>Половинский район</c:v>
                </c:pt>
                <c:pt idx="17">
                  <c:v>Притобольный район</c:v>
                </c:pt>
                <c:pt idx="18">
                  <c:v>Сафакулевский район</c:v>
                </c:pt>
                <c:pt idx="19">
                  <c:v>Целинный район</c:v>
                </c:pt>
                <c:pt idx="20">
                  <c:v>Частоозерский район</c:v>
                </c:pt>
                <c:pt idx="21">
                  <c:v>Шадринский район</c:v>
                </c:pt>
                <c:pt idx="22">
                  <c:v>Шатровский район</c:v>
                </c:pt>
                <c:pt idx="23">
                  <c:v>Шумихинский район</c:v>
                </c:pt>
                <c:pt idx="24">
                  <c:v>Щучанский район</c:v>
                </c:pt>
                <c:pt idx="25">
                  <c:v>Юргамышский район</c:v>
                </c:pt>
              </c:strCache>
            </c:strRef>
          </c:cat>
          <c:val>
            <c:numRef>
              <c:f>'для презентации'!$E$165:$E$188</c:f>
              <c:numCache>
                <c:formatCode>_-* #\ ##0_-;\-* #\ ##0_-;_-* "-"??_-;_-@_-</c:formatCode>
                <c:ptCount val="24"/>
                <c:pt idx="0">
                  <c:v>7984799.049999998</c:v>
                </c:pt>
                <c:pt idx="1">
                  <c:v>8854313.7700000014</c:v>
                </c:pt>
                <c:pt idx="2">
                  <c:v>32865367.5</c:v>
                </c:pt>
                <c:pt idx="3">
                  <c:v>45787888.410000019</c:v>
                </c:pt>
                <c:pt idx="4">
                  <c:v>17214156.649999999</c:v>
                </c:pt>
                <c:pt idx="5">
                  <c:v>105540161.63000001</c:v>
                </c:pt>
                <c:pt idx="6">
                  <c:v>64083239.420000009</c:v>
                </c:pt>
                <c:pt idx="7">
                  <c:v>44397651.840000018</c:v>
                </c:pt>
                <c:pt idx="8">
                  <c:v>26613381.579999998</c:v>
                </c:pt>
                <c:pt idx="9">
                  <c:v>25859907.130000003</c:v>
                </c:pt>
                <c:pt idx="10">
                  <c:v>78519703.659999967</c:v>
                </c:pt>
                <c:pt idx="11">
                  <c:v>63318084.63000001</c:v>
                </c:pt>
                <c:pt idx="12">
                  <c:v>11853634.009999998</c:v>
                </c:pt>
                <c:pt idx="13">
                  <c:v>79826561.999999985</c:v>
                </c:pt>
                <c:pt idx="14">
                  <c:v>8428665.4600000009</c:v>
                </c:pt>
                <c:pt idx="15">
                  <c:v>21044828.109999992</c:v>
                </c:pt>
                <c:pt idx="16">
                  <c:v>6358611.1199999992</c:v>
                </c:pt>
                <c:pt idx="17">
                  <c:v>12195820.809999999</c:v>
                </c:pt>
                <c:pt idx="18">
                  <c:v>35689409.859999999</c:v>
                </c:pt>
                <c:pt idx="19">
                  <c:v>15266818.590000002</c:v>
                </c:pt>
                <c:pt idx="20">
                  <c:v>25457944.509999994</c:v>
                </c:pt>
                <c:pt idx="21">
                  <c:v>91973382.499999955</c:v>
                </c:pt>
                <c:pt idx="22">
                  <c:v>61608284.830000013</c:v>
                </c:pt>
                <c:pt idx="23">
                  <c:v>52593089.859999992</c:v>
                </c:pt>
              </c:numCache>
            </c:numRef>
          </c:val>
          <c:extLst>
            <c:ext xmlns:c16="http://schemas.microsoft.com/office/drawing/2014/chart" uri="{C3380CC4-5D6E-409C-BE32-E72D297353CC}">
              <c16:uniqueId val="{00000001-994A-4788-96B3-ED5AB50F55DE}"/>
            </c:ext>
          </c:extLst>
        </c:ser>
        <c:dLbls>
          <c:showLegendKey val="0"/>
          <c:showVal val="0"/>
          <c:showCatName val="0"/>
          <c:showSerName val="0"/>
          <c:showPercent val="0"/>
          <c:showBubbleSize val="0"/>
        </c:dLbls>
        <c:gapWidth val="219"/>
        <c:overlap val="-27"/>
        <c:axId val="1753614543"/>
        <c:axId val="1753609551"/>
      </c:barChart>
      <c:catAx>
        <c:axId val="1753614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53609551"/>
        <c:crosses val="autoZero"/>
        <c:auto val="1"/>
        <c:lblAlgn val="ctr"/>
        <c:lblOffset val="100"/>
        <c:noMultiLvlLbl val="0"/>
      </c:catAx>
      <c:valAx>
        <c:axId val="17536095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53614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5. СЕГМЕНТ "Отдых (рекреация)"</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презентации'!$D$192</c:f>
              <c:strCache>
                <c:ptCount val="1"/>
                <c:pt idx="0">
                  <c:v>Суммарная кадастровая стоимость по данным ЕГРН, руб.</c:v>
                </c:pt>
              </c:strCache>
            </c:strRef>
          </c:tx>
          <c:spPr>
            <a:solidFill>
              <a:schemeClr val="accent1"/>
            </a:solidFill>
            <a:ln>
              <a:noFill/>
            </a:ln>
            <a:effectLst/>
          </c:spPr>
          <c:invertIfNegative val="0"/>
          <c:cat>
            <c:strRef>
              <c:f>'для презентации'!$B$195:$B$214</c:f>
              <c:strCache>
                <c:ptCount val="20"/>
                <c:pt idx="0">
                  <c:v>Альменевский район</c:v>
                </c:pt>
                <c:pt idx="1">
                  <c:v>Белозерский район</c:v>
                </c:pt>
                <c:pt idx="2">
                  <c:v>Варгашинский район</c:v>
                </c:pt>
                <c:pt idx="3">
                  <c:v>Далматовский район</c:v>
                </c:pt>
                <c:pt idx="4">
                  <c:v>Звериноголовский район</c:v>
                </c:pt>
                <c:pt idx="5">
                  <c:v>Каргапольский район</c:v>
                </c:pt>
                <c:pt idx="6">
                  <c:v>Катайский район</c:v>
                </c:pt>
                <c:pt idx="7">
                  <c:v>Кетовский район</c:v>
                </c:pt>
                <c:pt idx="8">
                  <c:v>Куртамышский район</c:v>
                </c:pt>
                <c:pt idx="9">
                  <c:v>Лебяжьевский район</c:v>
                </c:pt>
                <c:pt idx="10">
                  <c:v>Мишкинский район</c:v>
                </c:pt>
                <c:pt idx="11">
                  <c:v>Мокроусовский район</c:v>
                </c:pt>
                <c:pt idx="12">
                  <c:v>Петуховский район</c:v>
                </c:pt>
                <c:pt idx="13">
                  <c:v>Притобольный район</c:v>
                </c:pt>
                <c:pt idx="14">
                  <c:v>Целинный район</c:v>
                </c:pt>
                <c:pt idx="15">
                  <c:v>Шадринский район</c:v>
                </c:pt>
                <c:pt idx="16">
                  <c:v>Шатровский район</c:v>
                </c:pt>
                <c:pt idx="17">
                  <c:v>Шумихинский район</c:v>
                </c:pt>
                <c:pt idx="18">
                  <c:v>Щучанский район</c:v>
                </c:pt>
                <c:pt idx="19">
                  <c:v>Юргамышский район</c:v>
                </c:pt>
              </c:strCache>
            </c:strRef>
          </c:cat>
          <c:val>
            <c:numRef>
              <c:f>'для презентации'!$D$195:$D$214</c:f>
              <c:numCache>
                <c:formatCode>_-* #\ ##0_-;\-* #\ ##0_-;_-* "-"??_-;_-@_-</c:formatCode>
                <c:ptCount val="20"/>
                <c:pt idx="0">
                  <c:v>4517.05</c:v>
                </c:pt>
                <c:pt idx="1">
                  <c:v>2953017.67</c:v>
                </c:pt>
                <c:pt idx="2">
                  <c:v>11104517.080000002</c:v>
                </c:pt>
                <c:pt idx="3">
                  <c:v>2818418.54</c:v>
                </c:pt>
                <c:pt idx="4">
                  <c:v>1969445.68</c:v>
                </c:pt>
                <c:pt idx="5">
                  <c:v>707495.24</c:v>
                </c:pt>
                <c:pt idx="6">
                  <c:v>37018987.010000005</c:v>
                </c:pt>
                <c:pt idx="7">
                  <c:v>54716569.399999999</c:v>
                </c:pt>
                <c:pt idx="8">
                  <c:v>8623541.3399999999</c:v>
                </c:pt>
                <c:pt idx="9">
                  <c:v>2162321.7300000004</c:v>
                </c:pt>
                <c:pt idx="10">
                  <c:v>7084410.5999999996</c:v>
                </c:pt>
                <c:pt idx="11">
                  <c:v>466016.9</c:v>
                </c:pt>
                <c:pt idx="12">
                  <c:v>70104054.25999999</c:v>
                </c:pt>
                <c:pt idx="13">
                  <c:v>2343251.16</c:v>
                </c:pt>
                <c:pt idx="14">
                  <c:v>26000</c:v>
                </c:pt>
                <c:pt idx="15">
                  <c:v>4401838.83</c:v>
                </c:pt>
                <c:pt idx="16">
                  <c:v>210</c:v>
                </c:pt>
                <c:pt idx="17">
                  <c:v>6964181.2800000003</c:v>
                </c:pt>
                <c:pt idx="18">
                  <c:v>5531528.5899999999</c:v>
                </c:pt>
                <c:pt idx="19">
                  <c:v>278956.71999999997</c:v>
                </c:pt>
              </c:numCache>
            </c:numRef>
          </c:val>
          <c:extLst>
            <c:ext xmlns:c16="http://schemas.microsoft.com/office/drawing/2014/chart" uri="{C3380CC4-5D6E-409C-BE32-E72D297353CC}">
              <c16:uniqueId val="{00000000-249A-4AE5-A0D4-BCD397B936BF}"/>
            </c:ext>
          </c:extLst>
        </c:ser>
        <c:ser>
          <c:idx val="1"/>
          <c:order val="1"/>
          <c:tx>
            <c:strRef>
              <c:f>'для презентации'!$E$192</c:f>
              <c:strCache>
                <c:ptCount val="1"/>
                <c:pt idx="0">
                  <c:v>Суммарная кадастровая стоимость по итогам кадастровой оценки 2022, руб.</c:v>
                </c:pt>
              </c:strCache>
            </c:strRef>
          </c:tx>
          <c:spPr>
            <a:solidFill>
              <a:schemeClr val="accent2"/>
            </a:solidFill>
            <a:ln>
              <a:noFill/>
            </a:ln>
            <a:effectLst/>
          </c:spPr>
          <c:invertIfNegative val="0"/>
          <c:cat>
            <c:strRef>
              <c:f>'для презентации'!$B$195:$B$214</c:f>
              <c:strCache>
                <c:ptCount val="20"/>
                <c:pt idx="0">
                  <c:v>Альменевский район</c:v>
                </c:pt>
                <c:pt idx="1">
                  <c:v>Белозерский район</c:v>
                </c:pt>
                <c:pt idx="2">
                  <c:v>Варгашинский район</c:v>
                </c:pt>
                <c:pt idx="3">
                  <c:v>Далматовский район</c:v>
                </c:pt>
                <c:pt idx="4">
                  <c:v>Звериноголовский район</c:v>
                </c:pt>
                <c:pt idx="5">
                  <c:v>Каргапольский район</c:v>
                </c:pt>
                <c:pt idx="6">
                  <c:v>Катайский район</c:v>
                </c:pt>
                <c:pt idx="7">
                  <c:v>Кетовский район</c:v>
                </c:pt>
                <c:pt idx="8">
                  <c:v>Куртамышский район</c:v>
                </c:pt>
                <c:pt idx="9">
                  <c:v>Лебяжьевский район</c:v>
                </c:pt>
                <c:pt idx="10">
                  <c:v>Мишкинский район</c:v>
                </c:pt>
                <c:pt idx="11">
                  <c:v>Мокроусовский район</c:v>
                </c:pt>
                <c:pt idx="12">
                  <c:v>Петуховский район</c:v>
                </c:pt>
                <c:pt idx="13">
                  <c:v>Притобольный район</c:v>
                </c:pt>
                <c:pt idx="14">
                  <c:v>Целинный район</c:v>
                </c:pt>
                <c:pt idx="15">
                  <c:v>Шадринский район</c:v>
                </c:pt>
                <c:pt idx="16">
                  <c:v>Шатровский район</c:v>
                </c:pt>
                <c:pt idx="17">
                  <c:v>Шумихинский район</c:v>
                </c:pt>
                <c:pt idx="18">
                  <c:v>Щучанский район</c:v>
                </c:pt>
                <c:pt idx="19">
                  <c:v>Юргамышский район</c:v>
                </c:pt>
              </c:strCache>
            </c:strRef>
          </c:cat>
          <c:val>
            <c:numRef>
              <c:f>'для презентации'!$E$195:$E$214</c:f>
              <c:numCache>
                <c:formatCode>_-* #\ ##0_-;\-* #\ ##0_-;_-* "-"??_-;_-@_-</c:formatCode>
                <c:ptCount val="20"/>
                <c:pt idx="0">
                  <c:v>22683.8</c:v>
                </c:pt>
                <c:pt idx="1">
                  <c:v>5496478.96</c:v>
                </c:pt>
                <c:pt idx="2">
                  <c:v>19713034.390000001</c:v>
                </c:pt>
                <c:pt idx="3">
                  <c:v>6799127.540000001</c:v>
                </c:pt>
                <c:pt idx="4">
                  <c:v>4123280.71</c:v>
                </c:pt>
                <c:pt idx="5">
                  <c:v>1024825.5900000001</c:v>
                </c:pt>
                <c:pt idx="6">
                  <c:v>5127512.62</c:v>
                </c:pt>
                <c:pt idx="7">
                  <c:v>75083313.079999998</c:v>
                </c:pt>
                <c:pt idx="8">
                  <c:v>18995233.43</c:v>
                </c:pt>
                <c:pt idx="9">
                  <c:v>737599.84</c:v>
                </c:pt>
                <c:pt idx="10">
                  <c:v>3960491.02</c:v>
                </c:pt>
                <c:pt idx="11">
                  <c:v>1062814.31</c:v>
                </c:pt>
                <c:pt idx="12">
                  <c:v>12627945.569999998</c:v>
                </c:pt>
                <c:pt idx="13">
                  <c:v>7051406.5</c:v>
                </c:pt>
                <c:pt idx="14">
                  <c:v>525918.6</c:v>
                </c:pt>
                <c:pt idx="15">
                  <c:v>15818842.459999999</c:v>
                </c:pt>
                <c:pt idx="16">
                  <c:v>74373.119999999995</c:v>
                </c:pt>
                <c:pt idx="17">
                  <c:v>29964965.670000002</c:v>
                </c:pt>
                <c:pt idx="18">
                  <c:v>6740037.3300000001</c:v>
                </c:pt>
                <c:pt idx="19">
                  <c:v>245728.77</c:v>
                </c:pt>
              </c:numCache>
            </c:numRef>
          </c:val>
          <c:extLst>
            <c:ext xmlns:c16="http://schemas.microsoft.com/office/drawing/2014/chart" uri="{C3380CC4-5D6E-409C-BE32-E72D297353CC}">
              <c16:uniqueId val="{00000001-249A-4AE5-A0D4-BCD397B936BF}"/>
            </c:ext>
          </c:extLst>
        </c:ser>
        <c:dLbls>
          <c:showLegendKey val="0"/>
          <c:showVal val="0"/>
          <c:showCatName val="0"/>
          <c:showSerName val="0"/>
          <c:showPercent val="0"/>
          <c:showBubbleSize val="0"/>
        </c:dLbls>
        <c:gapWidth val="219"/>
        <c:overlap val="-27"/>
        <c:axId val="1603916271"/>
        <c:axId val="1603901711"/>
      </c:barChart>
      <c:catAx>
        <c:axId val="1603916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03901711"/>
        <c:crosses val="autoZero"/>
        <c:auto val="1"/>
        <c:lblAlgn val="ctr"/>
        <c:lblOffset val="100"/>
        <c:noMultiLvlLbl val="0"/>
      </c:catAx>
      <c:valAx>
        <c:axId val="160390171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03916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5. СЕГМЕНТ "Отдых (рекреация)"</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'для презентации'!$D$192</c:f>
              <c:strCache>
                <c:ptCount val="1"/>
                <c:pt idx="0">
                  <c:v>Суммарная кадастровая стоимость по данным ЕГРН, руб.</c:v>
                </c:pt>
              </c:strCache>
            </c:strRef>
          </c:tx>
          <c:spPr>
            <a:solidFill>
              <a:schemeClr val="accent1"/>
            </a:solidFill>
            <a:ln>
              <a:noFill/>
            </a:ln>
            <a:effectLst/>
          </c:spPr>
          <c:invertIfNegative val="0"/>
          <c:cat>
            <c:strRef>
              <c:f>'для презентации'!$B$193:$B$194</c:f>
              <c:strCache>
                <c:ptCount val="2"/>
                <c:pt idx="0">
                  <c:v>город Курган</c:v>
                </c:pt>
                <c:pt idx="1">
                  <c:v>город Шадринск</c:v>
                </c:pt>
              </c:strCache>
            </c:strRef>
          </c:cat>
          <c:val>
            <c:numRef>
              <c:f>'для презентации'!$D$193:$D$194</c:f>
              <c:numCache>
                <c:formatCode>_-* #\ ##0_-;\-* #\ ##0_-;_-* "-"??_-;_-@_-</c:formatCode>
                <c:ptCount val="2"/>
                <c:pt idx="0">
                  <c:v>1026958551.4599998</c:v>
                </c:pt>
                <c:pt idx="1">
                  <c:v>15682713.48</c:v>
                </c:pt>
              </c:numCache>
            </c:numRef>
          </c:val>
          <c:extLst>
            <c:ext xmlns:c16="http://schemas.microsoft.com/office/drawing/2014/chart" uri="{C3380CC4-5D6E-409C-BE32-E72D297353CC}">
              <c16:uniqueId val="{00000000-BCC0-429B-8127-4427706EB7C8}"/>
            </c:ext>
          </c:extLst>
        </c:ser>
        <c:ser>
          <c:idx val="1"/>
          <c:order val="1"/>
          <c:tx>
            <c:strRef>
              <c:f>'для презентации'!$E$192</c:f>
              <c:strCache>
                <c:ptCount val="1"/>
                <c:pt idx="0">
                  <c:v>Суммарная кадастровая стоимость по итогам кадастровой оценки 2022, руб.</c:v>
                </c:pt>
              </c:strCache>
            </c:strRef>
          </c:tx>
          <c:spPr>
            <a:solidFill>
              <a:schemeClr val="accent2"/>
            </a:solidFill>
            <a:ln>
              <a:noFill/>
            </a:ln>
            <a:effectLst/>
          </c:spPr>
          <c:invertIfNegative val="0"/>
          <c:cat>
            <c:strRef>
              <c:f>'для презентации'!$B$193:$B$194</c:f>
              <c:strCache>
                <c:ptCount val="2"/>
                <c:pt idx="0">
                  <c:v>город Курган</c:v>
                </c:pt>
                <c:pt idx="1">
                  <c:v>город Шадринск</c:v>
                </c:pt>
              </c:strCache>
            </c:strRef>
          </c:cat>
          <c:val>
            <c:numRef>
              <c:f>'для презентации'!$E$193:$E$194</c:f>
              <c:numCache>
                <c:formatCode>_-* #\ ##0_-;\-* #\ ##0_-;_-* "-"??_-;_-@_-</c:formatCode>
                <c:ptCount val="2"/>
                <c:pt idx="0">
                  <c:v>34686221.490000002</c:v>
                </c:pt>
                <c:pt idx="1">
                  <c:v>2557393.79</c:v>
                </c:pt>
              </c:numCache>
            </c:numRef>
          </c:val>
          <c:extLst>
            <c:ext xmlns:c16="http://schemas.microsoft.com/office/drawing/2014/chart" uri="{C3380CC4-5D6E-409C-BE32-E72D297353CC}">
              <c16:uniqueId val="{00000001-BCC0-429B-8127-4427706EB7C8}"/>
            </c:ext>
          </c:extLst>
        </c:ser>
        <c:dLbls>
          <c:showLegendKey val="0"/>
          <c:showVal val="0"/>
          <c:showCatName val="0"/>
          <c:showSerName val="0"/>
          <c:showPercent val="0"/>
          <c:showBubbleSize val="0"/>
        </c:dLbls>
        <c:gapWidth val="219"/>
        <c:overlap val="-27"/>
        <c:axId val="1603911695"/>
        <c:axId val="1603907119"/>
      </c:barChart>
      <c:catAx>
        <c:axId val="160391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03907119"/>
        <c:crosses val="autoZero"/>
        <c:auto val="1"/>
        <c:lblAlgn val="ctr"/>
        <c:lblOffset val="100"/>
        <c:noMultiLvlLbl val="0"/>
      </c:catAx>
      <c:valAx>
        <c:axId val="1603907119"/>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03911695"/>
        <c:crosses val="autoZero"/>
        <c:crossBetween val="between"/>
      </c:valAx>
      <c:spPr>
        <a:noFill/>
        <a:ln>
          <a:noFill/>
        </a:ln>
        <a:effectLst/>
      </c:spPr>
    </c:plotArea>
    <c:legend>
      <c:legendPos val="b"/>
      <c:layout>
        <c:manualLayout>
          <c:xMode val="edge"/>
          <c:yMode val="edge"/>
          <c:x val="6.8291557305336828E-2"/>
          <c:y val="0.77992454068241468"/>
          <c:w val="0.86341666666666672"/>
          <c:h val="0.187668051910177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1D5EC33-1C5B-4349-983B-60B5B767BDD8}" type="datetimeFigureOut">
              <a:rPr lang="ru-RU" smtClean="0"/>
              <a:t>22.08.2022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C84200-7A97-41D2-AD4B-64BA571617F6}" type="slidenum">
              <a:rPr lang="ru-RU" smtClean="0"/>
              <a:t>‹#›</a:t>
            </a:fld>
            <a:endParaRPr lang="ru-RU"/>
          </a:p>
        </p:txBody>
      </p:sp>
    </p:spTree>
    <p:extLst>
      <p:ext uri="{BB962C8B-B14F-4D97-AF65-F5344CB8AC3E}">
        <p14:creationId xmlns:p14="http://schemas.microsoft.com/office/powerpoint/2010/main" val="60467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D5EC33-1C5B-4349-983B-60B5B767BDD8}" type="datetimeFigureOut">
              <a:rPr lang="ru-RU" smtClean="0"/>
              <a:t>22.08.2022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C84200-7A97-41D2-AD4B-64BA571617F6}" type="slidenum">
              <a:rPr lang="ru-RU" smtClean="0"/>
              <a:t>‹#›</a:t>
            </a:fld>
            <a:endParaRPr lang="ru-RU"/>
          </a:p>
        </p:txBody>
      </p:sp>
    </p:spTree>
    <p:extLst>
      <p:ext uri="{BB962C8B-B14F-4D97-AF65-F5344CB8AC3E}">
        <p14:creationId xmlns:p14="http://schemas.microsoft.com/office/powerpoint/2010/main" val="225705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D5EC33-1C5B-4349-983B-60B5B767BDD8}" type="datetimeFigureOut">
              <a:rPr lang="ru-RU" smtClean="0"/>
              <a:t>22.08.2022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C84200-7A97-41D2-AD4B-64BA571617F6}"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2919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D5EC33-1C5B-4349-983B-60B5B767BDD8}" type="datetimeFigureOut">
              <a:rPr lang="ru-RU" smtClean="0"/>
              <a:t>22.08.2022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C84200-7A97-41D2-AD4B-64BA571617F6}" type="slidenum">
              <a:rPr lang="ru-RU" smtClean="0"/>
              <a:t>‹#›</a:t>
            </a:fld>
            <a:endParaRPr lang="ru-RU"/>
          </a:p>
        </p:txBody>
      </p:sp>
    </p:spTree>
    <p:extLst>
      <p:ext uri="{BB962C8B-B14F-4D97-AF65-F5344CB8AC3E}">
        <p14:creationId xmlns:p14="http://schemas.microsoft.com/office/powerpoint/2010/main" val="82194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D5EC33-1C5B-4349-983B-60B5B767BDD8}" type="datetimeFigureOut">
              <a:rPr lang="ru-RU" smtClean="0"/>
              <a:t>22.08.2022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C84200-7A97-41D2-AD4B-64BA571617F6}"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4790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D5EC33-1C5B-4349-983B-60B5B767BDD8}" type="datetimeFigureOut">
              <a:rPr lang="ru-RU" smtClean="0"/>
              <a:t>22.08.2022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C84200-7A97-41D2-AD4B-64BA571617F6}" type="slidenum">
              <a:rPr lang="ru-RU" smtClean="0"/>
              <a:t>‹#›</a:t>
            </a:fld>
            <a:endParaRPr lang="ru-RU"/>
          </a:p>
        </p:txBody>
      </p:sp>
    </p:spTree>
    <p:extLst>
      <p:ext uri="{BB962C8B-B14F-4D97-AF65-F5344CB8AC3E}">
        <p14:creationId xmlns:p14="http://schemas.microsoft.com/office/powerpoint/2010/main" val="112115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1D5EC33-1C5B-4349-983B-60B5B767BDD8}" type="datetimeFigureOut">
              <a:rPr lang="ru-RU" smtClean="0"/>
              <a:t>22.08.2022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C84200-7A97-41D2-AD4B-64BA571617F6}" type="slidenum">
              <a:rPr lang="ru-RU" smtClean="0"/>
              <a:t>‹#›</a:t>
            </a:fld>
            <a:endParaRPr lang="ru-RU"/>
          </a:p>
        </p:txBody>
      </p:sp>
    </p:spTree>
    <p:extLst>
      <p:ext uri="{BB962C8B-B14F-4D97-AF65-F5344CB8AC3E}">
        <p14:creationId xmlns:p14="http://schemas.microsoft.com/office/powerpoint/2010/main" val="375708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1D5EC33-1C5B-4349-983B-60B5B767BDD8}" type="datetimeFigureOut">
              <a:rPr lang="ru-RU" smtClean="0"/>
              <a:t>22.08.2022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C84200-7A97-41D2-AD4B-64BA571617F6}" type="slidenum">
              <a:rPr lang="ru-RU" smtClean="0"/>
              <a:t>‹#›</a:t>
            </a:fld>
            <a:endParaRPr lang="ru-RU"/>
          </a:p>
        </p:txBody>
      </p:sp>
    </p:spTree>
    <p:extLst>
      <p:ext uri="{BB962C8B-B14F-4D97-AF65-F5344CB8AC3E}">
        <p14:creationId xmlns:p14="http://schemas.microsoft.com/office/powerpoint/2010/main" val="263073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1D5EC33-1C5B-4349-983B-60B5B767BDD8}" type="datetimeFigureOut">
              <a:rPr lang="ru-RU" smtClean="0"/>
              <a:t>22.08.2022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C84200-7A97-41D2-AD4B-64BA571617F6}" type="slidenum">
              <a:rPr lang="ru-RU" smtClean="0"/>
              <a:t>‹#›</a:t>
            </a:fld>
            <a:endParaRPr lang="ru-RU"/>
          </a:p>
        </p:txBody>
      </p:sp>
    </p:spTree>
    <p:extLst>
      <p:ext uri="{BB962C8B-B14F-4D97-AF65-F5344CB8AC3E}">
        <p14:creationId xmlns:p14="http://schemas.microsoft.com/office/powerpoint/2010/main" val="35979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D5EC33-1C5B-4349-983B-60B5B767BDD8}" type="datetimeFigureOut">
              <a:rPr lang="ru-RU" smtClean="0"/>
              <a:t>22.08.2022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C84200-7A97-41D2-AD4B-64BA571617F6}" type="slidenum">
              <a:rPr lang="ru-RU" smtClean="0"/>
              <a:t>‹#›</a:t>
            </a:fld>
            <a:endParaRPr lang="ru-RU"/>
          </a:p>
        </p:txBody>
      </p:sp>
    </p:spTree>
    <p:extLst>
      <p:ext uri="{BB962C8B-B14F-4D97-AF65-F5344CB8AC3E}">
        <p14:creationId xmlns:p14="http://schemas.microsoft.com/office/powerpoint/2010/main" val="69236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1D5EC33-1C5B-4349-983B-60B5B767BDD8}" type="datetimeFigureOut">
              <a:rPr lang="ru-RU" smtClean="0"/>
              <a:t>22.08.2022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C84200-7A97-41D2-AD4B-64BA571617F6}" type="slidenum">
              <a:rPr lang="ru-RU" smtClean="0"/>
              <a:t>‹#›</a:t>
            </a:fld>
            <a:endParaRPr lang="ru-RU"/>
          </a:p>
        </p:txBody>
      </p:sp>
    </p:spTree>
    <p:extLst>
      <p:ext uri="{BB962C8B-B14F-4D97-AF65-F5344CB8AC3E}">
        <p14:creationId xmlns:p14="http://schemas.microsoft.com/office/powerpoint/2010/main" val="114570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1D5EC33-1C5B-4349-983B-60B5B767BDD8}" type="datetimeFigureOut">
              <a:rPr lang="ru-RU" smtClean="0"/>
              <a:t>22.08.2022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3C84200-7A97-41D2-AD4B-64BA571617F6}" type="slidenum">
              <a:rPr lang="ru-RU" smtClean="0"/>
              <a:t>‹#›</a:t>
            </a:fld>
            <a:endParaRPr lang="ru-RU"/>
          </a:p>
        </p:txBody>
      </p:sp>
    </p:spTree>
    <p:extLst>
      <p:ext uri="{BB962C8B-B14F-4D97-AF65-F5344CB8AC3E}">
        <p14:creationId xmlns:p14="http://schemas.microsoft.com/office/powerpoint/2010/main" val="113189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1D5EC33-1C5B-4349-983B-60B5B767BDD8}" type="datetimeFigureOut">
              <a:rPr lang="ru-RU" smtClean="0"/>
              <a:t>22.08.2022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3C84200-7A97-41D2-AD4B-64BA571617F6}" type="slidenum">
              <a:rPr lang="ru-RU" smtClean="0"/>
              <a:t>‹#›</a:t>
            </a:fld>
            <a:endParaRPr lang="ru-RU"/>
          </a:p>
        </p:txBody>
      </p:sp>
    </p:spTree>
    <p:extLst>
      <p:ext uri="{BB962C8B-B14F-4D97-AF65-F5344CB8AC3E}">
        <p14:creationId xmlns:p14="http://schemas.microsoft.com/office/powerpoint/2010/main" val="364110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5EC33-1C5B-4349-983B-60B5B767BDD8}" type="datetimeFigureOut">
              <a:rPr lang="ru-RU" smtClean="0"/>
              <a:t>22.08.2022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3C84200-7A97-41D2-AD4B-64BA571617F6}" type="slidenum">
              <a:rPr lang="ru-RU" smtClean="0"/>
              <a:t>‹#›</a:t>
            </a:fld>
            <a:endParaRPr lang="ru-RU"/>
          </a:p>
        </p:txBody>
      </p:sp>
    </p:spTree>
    <p:extLst>
      <p:ext uri="{BB962C8B-B14F-4D97-AF65-F5344CB8AC3E}">
        <p14:creationId xmlns:p14="http://schemas.microsoft.com/office/powerpoint/2010/main" val="268571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1D5EC33-1C5B-4349-983B-60B5B767BDD8}" type="datetimeFigureOut">
              <a:rPr lang="ru-RU" smtClean="0"/>
              <a:t>22.08.2022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C84200-7A97-41D2-AD4B-64BA571617F6}" type="slidenum">
              <a:rPr lang="ru-RU" smtClean="0"/>
              <a:t>‹#›</a:t>
            </a:fld>
            <a:endParaRPr lang="ru-RU"/>
          </a:p>
        </p:txBody>
      </p:sp>
    </p:spTree>
    <p:extLst>
      <p:ext uri="{BB962C8B-B14F-4D97-AF65-F5344CB8AC3E}">
        <p14:creationId xmlns:p14="http://schemas.microsoft.com/office/powerpoint/2010/main" val="368483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C84200-7A97-41D2-AD4B-64BA571617F6}" type="slidenum">
              <a:rPr lang="ru-RU" smtClean="0"/>
              <a:t>‹#›</a:t>
            </a:fld>
            <a:endParaRPr lang="ru-RU"/>
          </a:p>
        </p:txBody>
      </p:sp>
      <p:sp>
        <p:nvSpPr>
          <p:cNvPr id="5" name="Date Placeholder 4"/>
          <p:cNvSpPr>
            <a:spLocks noGrp="1"/>
          </p:cNvSpPr>
          <p:nvPr>
            <p:ph type="dt" sz="half" idx="10"/>
          </p:nvPr>
        </p:nvSpPr>
        <p:spPr/>
        <p:txBody>
          <a:bodyPr/>
          <a:lstStyle/>
          <a:p>
            <a:fld id="{91D5EC33-1C5B-4349-983B-60B5B767BDD8}" type="datetimeFigureOut">
              <a:rPr lang="ru-RU" smtClean="0"/>
              <a:t>22.08.2022</a:t>
            </a:fld>
            <a:endParaRPr lang="ru-RU"/>
          </a:p>
        </p:txBody>
      </p:sp>
    </p:spTree>
    <p:extLst>
      <p:ext uri="{BB962C8B-B14F-4D97-AF65-F5344CB8AC3E}">
        <p14:creationId xmlns:p14="http://schemas.microsoft.com/office/powerpoint/2010/main" val="32091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D5EC33-1C5B-4349-983B-60B5B767BDD8}" type="datetimeFigureOut">
              <a:rPr lang="ru-RU" smtClean="0"/>
              <a:t>22.08.2022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3C84200-7A97-41D2-AD4B-64BA571617F6}" type="slidenum">
              <a:rPr lang="ru-RU" smtClean="0"/>
              <a:t>‹#›</a:t>
            </a:fld>
            <a:endParaRPr lang="ru-RU"/>
          </a:p>
        </p:txBody>
      </p:sp>
    </p:spTree>
    <p:extLst>
      <p:ext uri="{BB962C8B-B14F-4D97-AF65-F5344CB8AC3E}">
        <p14:creationId xmlns:p14="http://schemas.microsoft.com/office/powerpoint/2010/main" val="36253063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ti45.ru/" TargetMode="External" /><Relationship Id="rId2" Type="http://schemas.openxmlformats.org/officeDocument/2006/relationships/image" Target="../media/image1.jpg" /><Relationship Id="rId1" Type="http://schemas.openxmlformats.org/officeDocument/2006/relationships/slideLayout" Target="../slideLayouts/slideLayout1.xml" /><Relationship Id="rId5" Type="http://schemas.microsoft.com/office/2007/relationships/hdphoto" Target="../media/hdphoto1.wdp"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emf"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chart" Target="../charts/chart2.xml" /><Relationship Id="rId4" Type="http://schemas.microsoft.com/office/2007/relationships/hdphoto" Target="../media/hdphoto1.wdp" /></Relationships>
</file>

<file path=ppt/slides/_rels/slide1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image" Target="../media/image10.png" /><Relationship Id="rId4" Type="http://schemas.microsoft.com/office/2007/relationships/hdphoto" Target="../media/hdphoto1.wdp"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chart" Target="../charts/chart3.xml" /><Relationship Id="rId4" Type="http://schemas.microsoft.com/office/2007/relationships/hdphoto" Target="../media/hdphoto1.wdp" /></Relationships>
</file>

<file path=ppt/slides/_rels/slide1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image" Target="../media/image11.png" /><Relationship Id="rId4" Type="http://schemas.microsoft.com/office/2007/relationships/hdphoto" Target="../media/hdphoto1.wdp" /></Relationships>
</file>

<file path=ppt/slides/_rels/slide1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6" Type="http://schemas.openxmlformats.org/officeDocument/2006/relationships/chart" Target="../charts/chart5.xml" /><Relationship Id="rId5" Type="http://schemas.openxmlformats.org/officeDocument/2006/relationships/chart" Target="../charts/chart4.xml" /><Relationship Id="rId4" Type="http://schemas.microsoft.com/office/2007/relationships/hdphoto" Target="../media/hdphoto1.wdp" /></Relationships>
</file>

<file path=ppt/slides/_rels/slide1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image" Target="../media/image12.png" /><Relationship Id="rId4" Type="http://schemas.microsoft.com/office/2007/relationships/hdphoto" Target="../media/hdphoto1.wdp" /></Relationships>
</file>

<file path=ppt/slides/_rels/slide1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chart" Target="../charts/chart6.xml" /><Relationship Id="rId4" Type="http://schemas.microsoft.com/office/2007/relationships/hdphoto" Target="../media/hdphoto1.wdp" /></Relationships>
</file>

<file path=ppt/slides/_rels/slide1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image" Target="../media/image13.png" /><Relationship Id="rId4" Type="http://schemas.microsoft.com/office/2007/relationships/hdphoto" Target="../media/hdphoto1.wdp" /></Relationships>
</file>

<file path=ppt/slides/_rels/slide2.xml.rels><?xml version="1.0" encoding="UTF-8" standalone="yes"?>
<Relationships xmlns="http://schemas.openxmlformats.org/package/2006/relationships"><Relationship Id="rId3" Type="http://schemas.openxmlformats.org/officeDocument/2006/relationships/hyperlink" Target="http://bti45.ru/" TargetMode="External" /><Relationship Id="rId2" Type="http://schemas.openxmlformats.org/officeDocument/2006/relationships/image" Target="../media/image3.jpg" /><Relationship Id="rId1" Type="http://schemas.openxmlformats.org/officeDocument/2006/relationships/slideLayout" Target="../slideLayouts/slideLayout2.xml" /><Relationship Id="rId5" Type="http://schemas.microsoft.com/office/2007/relationships/hdphoto" Target="../media/hdphoto1.wdp" /><Relationship Id="rId4" Type="http://schemas.openxmlformats.org/officeDocument/2006/relationships/image" Target="../media/image2.png" /></Relationships>
</file>

<file path=ppt/slides/_rels/slide2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chart" Target="../charts/chart7.xml" /><Relationship Id="rId4" Type="http://schemas.microsoft.com/office/2007/relationships/hdphoto" Target="../media/hdphoto1.wdp" /></Relationships>
</file>

<file path=ppt/slides/_rels/slide2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image" Target="../media/image14.png" /><Relationship Id="rId4" Type="http://schemas.microsoft.com/office/2007/relationships/hdphoto" Target="../media/hdphoto1.wdp" /></Relationships>
</file>

<file path=ppt/slides/_rels/slide2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6" Type="http://schemas.openxmlformats.org/officeDocument/2006/relationships/chart" Target="../charts/chart9.xml" /><Relationship Id="rId5" Type="http://schemas.openxmlformats.org/officeDocument/2006/relationships/chart" Target="../charts/chart8.xml" /><Relationship Id="rId4" Type="http://schemas.microsoft.com/office/2007/relationships/hdphoto" Target="../media/hdphoto1.wdp" /></Relationships>
</file>

<file path=ppt/slides/_rels/slide2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image" Target="../media/image15.png" /><Relationship Id="rId4" Type="http://schemas.microsoft.com/office/2007/relationships/hdphoto" Target="../media/hdphoto1.wdp" /></Relationships>
</file>

<file path=ppt/slides/_rels/slide2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chart" Target="../charts/chart10.xml" /><Relationship Id="rId4" Type="http://schemas.microsoft.com/office/2007/relationships/hdphoto" Target="../media/hdphoto1.wdp" /></Relationships>
</file>

<file path=ppt/slides/_rels/slide2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image" Target="../media/image16.png" /><Relationship Id="rId4" Type="http://schemas.microsoft.com/office/2007/relationships/hdphoto" Target="../media/hdphoto1.wdp" /></Relationships>
</file>

<file path=ppt/slides/_rels/slide2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chart" Target="../charts/chart11.xml" /><Relationship Id="rId4" Type="http://schemas.microsoft.com/office/2007/relationships/hdphoto" Target="../media/hdphoto1.wdp" /></Relationships>
</file>

<file path=ppt/slides/_rels/slide27.xml.rels><?xml version="1.0" encoding="UTF-8" standalone="yes"?>
<Relationships xmlns="http://schemas.openxmlformats.org/package/2006/relationships"><Relationship Id="rId3" Type="http://schemas.openxmlformats.org/officeDocument/2006/relationships/hyperlink" Target="http://bti45.ru/" TargetMode="External" /><Relationship Id="rId2" Type="http://schemas.openxmlformats.org/officeDocument/2006/relationships/image" Target="../media/image17.png" /><Relationship Id="rId1" Type="http://schemas.openxmlformats.org/officeDocument/2006/relationships/slideLayout" Target="../slideLayouts/slideLayout7.xml" /><Relationship Id="rId5" Type="http://schemas.microsoft.com/office/2007/relationships/hdphoto" Target="../media/hdphoto1.wdp" /><Relationship Id="rId4" Type="http://schemas.openxmlformats.org/officeDocument/2006/relationships/image" Target="../media/image2.png" /></Relationships>
</file>

<file path=ppt/slides/_rels/slide2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chart" Target="../charts/chart12.xml" /><Relationship Id="rId4" Type="http://schemas.microsoft.com/office/2007/relationships/hdphoto" Target="../media/hdphoto1.wdp" /></Relationships>
</file>

<file path=ppt/slides/_rels/slide2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image" Target="../media/image18.png" /><Relationship Id="rId4" Type="http://schemas.microsoft.com/office/2007/relationships/hdphoto" Target="../media/hdphoto1.wdp"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2.xml" /><Relationship Id="rId5" Type="http://schemas.openxmlformats.org/officeDocument/2006/relationships/image" Target="../media/image4.png" /><Relationship Id="rId4" Type="http://schemas.microsoft.com/office/2007/relationships/hdphoto" Target="../media/hdphoto1.wdp" /></Relationships>
</file>

<file path=ppt/slides/_rels/slide3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chart" Target="../charts/chart13.xml" /><Relationship Id="rId4" Type="http://schemas.microsoft.com/office/2007/relationships/hdphoto" Target="../media/hdphoto1.wdp" /></Relationships>
</file>

<file path=ppt/slides/_rels/slide31.xml.rels><?xml version="1.0" encoding="UTF-8" standalone="yes"?>
<Relationships xmlns="http://schemas.openxmlformats.org/package/2006/relationships"><Relationship Id="rId3" Type="http://schemas.openxmlformats.org/officeDocument/2006/relationships/hyperlink" Target="http://bti45.ru/" TargetMode="External" /><Relationship Id="rId2" Type="http://schemas.openxmlformats.org/officeDocument/2006/relationships/image" Target="../media/image19.png" /><Relationship Id="rId1" Type="http://schemas.openxmlformats.org/officeDocument/2006/relationships/slideLayout" Target="../slideLayouts/slideLayout7.xml" /><Relationship Id="rId5" Type="http://schemas.microsoft.com/office/2007/relationships/hdphoto" Target="../media/hdphoto1.wdp" /><Relationship Id="rId4" Type="http://schemas.openxmlformats.org/officeDocument/2006/relationships/image" Target="../media/image2.png" /></Relationships>
</file>

<file path=ppt/slides/_rels/slide3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chart" Target="../charts/chart14.xml" /><Relationship Id="rId4" Type="http://schemas.microsoft.com/office/2007/relationships/hdphoto" Target="../media/hdphoto1.wdp" /></Relationships>
</file>

<file path=ppt/slides/_rels/slide3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image" Target="../media/image20.png" /><Relationship Id="rId4" Type="http://schemas.microsoft.com/office/2007/relationships/hdphoto" Target="../media/hdphoto1.wdp" /></Relationships>
</file>

<file path=ppt/slides/_rels/slide3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chart" Target="../charts/chart15.xml" /><Relationship Id="rId4" Type="http://schemas.microsoft.com/office/2007/relationships/hdphoto" Target="../media/hdphoto1.wdp" /></Relationships>
</file>

<file path=ppt/slides/_rels/slide3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image" Target="../media/image21.png" /><Relationship Id="rId4" Type="http://schemas.microsoft.com/office/2007/relationships/hdphoto" Target="../media/hdphoto1.wdp" /></Relationships>
</file>

<file path=ppt/slides/_rels/slide3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chart" Target="../charts/chart16.xml" /><Relationship Id="rId4" Type="http://schemas.microsoft.com/office/2007/relationships/hdphoto" Target="../media/hdphoto1.wdp" /></Relationships>
</file>

<file path=ppt/slides/_rels/slide3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image" Target="../media/image22.png" /><Relationship Id="rId4" Type="http://schemas.microsoft.com/office/2007/relationships/hdphoto" Target="../media/hdphoto1.wdp" /></Relationships>
</file>

<file path=ppt/slides/_rels/slide3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chart" Target="../charts/chart17.xml" /><Relationship Id="rId4" Type="http://schemas.microsoft.com/office/2007/relationships/hdphoto" Target="../media/hdphoto1.wdp" /></Relationships>
</file>

<file path=ppt/slides/_rels/slide3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5" Type="http://schemas.openxmlformats.org/officeDocument/2006/relationships/image" Target="../media/image23.png" /><Relationship Id="rId4" Type="http://schemas.microsoft.com/office/2007/relationships/hdphoto" Target="../media/hdphoto1.wdp"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7.xml" /><Relationship Id="rId4" Type="http://schemas.microsoft.com/office/2007/relationships/hdphoto" Target="../media/hdphoto1.wdp" /></Relationships>
</file>

<file path=ppt/slides/_rels/slide40.xml.rels><?xml version="1.0" encoding="UTF-8" standalone="yes"?>
<Relationships xmlns="http://schemas.openxmlformats.org/package/2006/relationships"><Relationship Id="rId2" Type="http://schemas.openxmlformats.org/officeDocument/2006/relationships/image" Target="../media/image24.jp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image" Target="../media/image25.jpg" /><Relationship Id="rId1" Type="http://schemas.openxmlformats.org/officeDocument/2006/relationships/slideLayout" Target="../slideLayouts/slideLayout6.xml" /><Relationship Id="rId4" Type="http://schemas.openxmlformats.org/officeDocument/2006/relationships/image" Target="../media/image27.png"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4.xml" /><Relationship Id="rId5" Type="http://schemas.openxmlformats.org/officeDocument/2006/relationships/image" Target="../media/image5.png" /><Relationship Id="rId4" Type="http://schemas.microsoft.com/office/2007/relationships/hdphoto" Target="../media/hdphoto1.wdp" /></Relationships>
</file>

<file path=ppt/slides/_rels/slide6.xml.rels><?xml version="1.0" encoding="UTF-8" standalone="yes"?>
<Relationships xmlns="http://schemas.openxmlformats.org/package/2006/relationships"><Relationship Id="rId3" Type="http://schemas.openxmlformats.org/officeDocument/2006/relationships/hyperlink" Target="http://bti45.ru/" TargetMode="External" /><Relationship Id="rId2" Type="http://schemas.openxmlformats.org/officeDocument/2006/relationships/image" Target="../media/image6.jpg" /><Relationship Id="rId1" Type="http://schemas.openxmlformats.org/officeDocument/2006/relationships/slideLayout" Target="../slideLayouts/slideLayout4.xml" /><Relationship Id="rId5" Type="http://schemas.microsoft.com/office/2007/relationships/hdphoto" Target="../media/hdphoto1.wdp" /><Relationship Id="rId4" Type="http://schemas.openxmlformats.org/officeDocument/2006/relationships/image" Target="../media/image2.png" /></Relationships>
</file>

<file path=ppt/slides/_rels/slide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4.xml" /><Relationship Id="rId4" Type="http://schemas.microsoft.com/office/2007/relationships/hdphoto" Target="../media/hdphoto1.wdp"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bti45.ru/" TargetMode="External" /><Relationship Id="rId1" Type="http://schemas.openxmlformats.org/officeDocument/2006/relationships/slideLayout" Target="../slideLayouts/slideLayout6.xml" /><Relationship Id="rId5" Type="http://schemas.openxmlformats.org/officeDocument/2006/relationships/chart" Target="../charts/chart1.xml" /><Relationship Id="rId4" Type="http://schemas.microsoft.com/office/2007/relationships/hdphoto" Target="../media/hdphoto1.wdp" /></Relationships>
</file>

<file path=ppt/slides/_rels/slide9.xml.rels><?xml version="1.0" encoding="UTF-8" standalone="yes"?>
<Relationships xmlns="http://schemas.openxmlformats.org/package/2006/relationships"><Relationship Id="rId3" Type="http://schemas.openxmlformats.org/officeDocument/2006/relationships/hyperlink" Target="http://bti45.ru/" TargetMode="External" /><Relationship Id="rId2" Type="http://schemas.openxmlformats.org/officeDocument/2006/relationships/image" Target="../media/image7.png" /><Relationship Id="rId1" Type="http://schemas.openxmlformats.org/officeDocument/2006/relationships/slideLayout" Target="../slideLayouts/slideLayout7.xml" /><Relationship Id="rId5" Type="http://schemas.microsoft.com/office/2007/relationships/hdphoto" Target="../media/hdphoto1.wdp" /><Relationship Id="rId4"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9000" b="-9000"/>
          </a:stretch>
        </a:blipFill>
        <a:effectLst/>
      </p:bgPr>
    </p:bg>
    <p:spTree>
      <p:nvGrpSpPr>
        <p:cNvPr id="1" name=""/>
        <p:cNvGrpSpPr/>
        <p:nvPr/>
      </p:nvGrpSpPr>
      <p:grpSpPr>
        <a:xfrm>
          <a:off x="0" y="0"/>
          <a:ext cx="0" cy="0"/>
          <a:chOff x="0" y="0"/>
          <a:chExt cx="0" cy="0"/>
        </a:xfrm>
      </p:grpSpPr>
      <p:pic>
        <p:nvPicPr>
          <p:cNvPr id="5" name="Picture 2" descr="Государственный центр кадастровой оценки и учета недвиимости Курганской области">
            <a:hlinkClick r:id="rId3"/>
            <a:extLst>
              <a:ext uri="{FF2B5EF4-FFF2-40B4-BE49-F238E27FC236}">
                <a16:creationId xmlns:a16="http://schemas.microsoft.com/office/drawing/2014/main" id="{ECB98A81-EEEB-3132-807F-64CEE7E90AC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8544846" y="74870"/>
            <a:ext cx="3552331" cy="1083944"/>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119AA5E4-42BC-2C7A-D823-FFA91C64CB0E}"/>
              </a:ext>
            </a:extLst>
          </p:cNvPr>
          <p:cNvSpPr>
            <a:spLocks noGrp="1"/>
          </p:cNvSpPr>
          <p:nvPr>
            <p:ph type="ctrTitle"/>
          </p:nvPr>
        </p:nvSpPr>
        <p:spPr>
          <a:xfrm>
            <a:off x="1787930" y="1064464"/>
            <a:ext cx="7505274" cy="3943895"/>
          </a:xfrm>
        </p:spPr>
        <p:txBody>
          <a:bodyPr anchor="ctr"/>
          <a:lstStyle/>
          <a:p>
            <a:pPr algn="ctr"/>
            <a:r>
              <a:rPr lang="ru-RU" sz="3200" b="1" dirty="0">
                <a:solidFill>
                  <a:schemeClr val="tx1"/>
                </a:solidFill>
                <a:latin typeface="Times New Roman" panose="02020603050405020304" pitchFamily="18" charset="0"/>
                <a:cs typeface="Times New Roman" panose="02020603050405020304" pitchFamily="18" charset="0"/>
              </a:rPr>
              <a:t>О предварительных </a:t>
            </a:r>
            <a:r>
              <a:rPr lang="ru-RU"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итогах государственной кадастровой оценки в отношении всех</a:t>
            </a:r>
            <a:r>
              <a:rPr lang="ru-RU" sz="3200" b="1"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учтенных</a:t>
            </a:r>
            <a:r>
              <a:rPr lang="ru-RU" sz="3200" b="1"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a:t>
            </a:r>
            <a:r>
              <a:rPr lang="ru-RU" sz="3200" b="1"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Едином</a:t>
            </a:r>
            <a:r>
              <a:rPr lang="ru-RU" sz="3200" b="1"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государственном</a:t>
            </a:r>
            <a:r>
              <a:rPr lang="ru-RU" sz="3200" b="1"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реестре</a:t>
            </a:r>
            <a:r>
              <a:rPr lang="ru-RU" sz="3200" b="1"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недвижимости</a:t>
            </a:r>
            <a:r>
              <a:rPr lang="ru-RU" sz="3200" b="1"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земельных </a:t>
            </a:r>
            <a:r>
              <a:rPr lang="ru-RU"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участков на</a:t>
            </a:r>
            <a:r>
              <a:rPr lang="ru-RU" sz="3200" b="1" spc="-6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территории</a:t>
            </a:r>
            <a:r>
              <a:rPr lang="ru-RU" sz="3200" b="1" spc="-32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Курганской</a:t>
            </a:r>
            <a:r>
              <a:rPr lang="ru-RU" sz="3200" b="1" spc="-5"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области</a:t>
            </a:r>
            <a:endParaRPr lang="ru-RU" sz="3200" b="1" dirty="0">
              <a:solidFill>
                <a:schemeClr val="tx1"/>
              </a:solidFill>
              <a:latin typeface="Times New Roman" panose="02020603050405020304" pitchFamily="18" charset="0"/>
              <a:cs typeface="Times New Roman" panose="02020603050405020304" pitchFamily="18" charset="0"/>
            </a:endParaRPr>
          </a:p>
        </p:txBody>
      </p:sp>
      <p:cxnSp>
        <p:nvCxnSpPr>
          <p:cNvPr id="11" name="Прямая соединительная линия 10"/>
          <p:cNvCxnSpPr/>
          <p:nvPr/>
        </p:nvCxnSpPr>
        <p:spPr>
          <a:xfrm flipV="1">
            <a:off x="1405349" y="4663751"/>
            <a:ext cx="7887855" cy="2770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6627012-858B-A2D5-98E8-24A6D890E1E8}"/>
              </a:ext>
            </a:extLst>
          </p:cNvPr>
          <p:cNvSpPr txBox="1"/>
          <p:nvPr/>
        </p:nvSpPr>
        <p:spPr>
          <a:xfrm>
            <a:off x="4511843" y="5997953"/>
            <a:ext cx="6097604" cy="369332"/>
          </a:xfrm>
          <a:prstGeom prst="rect">
            <a:avLst/>
          </a:prstGeom>
          <a:noFill/>
        </p:spPr>
        <p:txBody>
          <a:bodyPr wrap="square">
            <a:spAutoFit/>
          </a:bodyPr>
          <a:lstStyle/>
          <a:p>
            <a:r>
              <a:rPr lang="ru-RU"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г. Курган, 2022 г.</a:t>
            </a:r>
            <a:endParaRPr lang="ru-RU" dirty="0"/>
          </a:p>
        </p:txBody>
      </p:sp>
    </p:spTree>
    <p:extLst>
      <p:ext uri="{BB962C8B-B14F-4D97-AF65-F5344CB8AC3E}">
        <p14:creationId xmlns:p14="http://schemas.microsoft.com/office/powerpoint/2010/main" val="4146664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9FA13CB0-CFE4-9E71-9396-3F90E55DDB2C}"/>
              </a:ext>
            </a:extLst>
          </p:cNvPr>
          <p:cNvPicPr>
            <a:picLocks noChangeAspect="1"/>
          </p:cNvPicPr>
          <p:nvPr/>
        </p:nvPicPr>
        <p:blipFill>
          <a:blip r:embed="rId2"/>
          <a:stretch>
            <a:fillRect/>
          </a:stretch>
        </p:blipFill>
        <p:spPr>
          <a:xfrm>
            <a:off x="761246" y="478254"/>
            <a:ext cx="8888080" cy="1166061"/>
          </a:xfrm>
          <a:prstGeom prst="rect">
            <a:avLst/>
          </a:prstGeom>
        </p:spPr>
      </p:pic>
      <p:pic>
        <p:nvPicPr>
          <p:cNvPr id="7" name="Рисунок 6">
            <a:extLst>
              <a:ext uri="{FF2B5EF4-FFF2-40B4-BE49-F238E27FC236}">
                <a16:creationId xmlns:a16="http://schemas.microsoft.com/office/drawing/2014/main" id="{F7CB8250-57C1-3924-5CE7-2B2E3C594ACF}"/>
              </a:ext>
            </a:extLst>
          </p:cNvPr>
          <p:cNvPicPr>
            <a:picLocks noChangeAspect="1"/>
          </p:cNvPicPr>
          <p:nvPr/>
        </p:nvPicPr>
        <p:blipFill>
          <a:blip r:embed="rId3"/>
          <a:stretch>
            <a:fillRect/>
          </a:stretch>
        </p:blipFill>
        <p:spPr>
          <a:xfrm>
            <a:off x="1139707" y="1644315"/>
            <a:ext cx="6167471" cy="4429123"/>
          </a:xfrm>
          <a:prstGeom prst="rect">
            <a:avLst/>
          </a:prstGeom>
        </p:spPr>
      </p:pic>
    </p:spTree>
    <p:extLst>
      <p:ext uri="{BB962C8B-B14F-4D97-AF65-F5344CB8AC3E}">
        <p14:creationId xmlns:p14="http://schemas.microsoft.com/office/powerpoint/2010/main" val="1392621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41A736A0-40BD-C48E-479B-A80713F1B08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graphicFrame>
        <p:nvGraphicFramePr>
          <p:cNvPr id="4" name="Диаграмма 3">
            <a:extLst>
              <a:ext uri="{FF2B5EF4-FFF2-40B4-BE49-F238E27FC236}">
                <a16:creationId xmlns:a16="http://schemas.microsoft.com/office/drawing/2014/main" id="{36C6A3BE-32EE-CEED-46B8-A9953929FC19}"/>
              </a:ext>
            </a:extLst>
          </p:cNvPr>
          <p:cNvGraphicFramePr>
            <a:graphicFrameLocks/>
          </p:cNvGraphicFramePr>
          <p:nvPr>
            <p:extLst>
              <p:ext uri="{D42A27DB-BD31-4B8C-83A1-F6EECF244321}">
                <p14:modId xmlns:p14="http://schemas.microsoft.com/office/powerpoint/2010/main" val="2715834704"/>
              </p:ext>
            </p:extLst>
          </p:nvPr>
        </p:nvGraphicFramePr>
        <p:xfrm>
          <a:off x="699891" y="337197"/>
          <a:ext cx="8502832" cy="61391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127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981502C9-8999-544F-990D-EC113B6B233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6D133815-BA61-DF22-CA62-1E7087A21A46}"/>
              </a:ext>
            </a:extLst>
          </p:cNvPr>
          <p:cNvPicPr>
            <a:picLocks noChangeAspect="1"/>
          </p:cNvPicPr>
          <p:nvPr/>
        </p:nvPicPr>
        <p:blipFill rotWithShape="1">
          <a:blip r:embed="rId5"/>
          <a:srcRect t="513" b="-1"/>
          <a:stretch/>
        </p:blipFill>
        <p:spPr>
          <a:xfrm>
            <a:off x="382031" y="251669"/>
            <a:ext cx="8779408" cy="6056851"/>
          </a:xfrm>
          <a:prstGeom prst="rect">
            <a:avLst/>
          </a:prstGeom>
        </p:spPr>
      </p:pic>
    </p:spTree>
    <p:extLst>
      <p:ext uri="{BB962C8B-B14F-4D97-AF65-F5344CB8AC3E}">
        <p14:creationId xmlns:p14="http://schemas.microsoft.com/office/powerpoint/2010/main" val="40317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1607DC-2364-7A20-46BE-45AC38904CEE}"/>
              </a:ext>
            </a:extLst>
          </p:cNvPr>
          <p:cNvSpPr txBox="1"/>
          <p:nvPr/>
        </p:nvSpPr>
        <p:spPr>
          <a:xfrm>
            <a:off x="545431" y="1138056"/>
            <a:ext cx="8684794" cy="4830938"/>
          </a:xfrm>
          <a:prstGeom prst="rect">
            <a:avLst/>
          </a:prstGeom>
          <a:noFill/>
        </p:spPr>
        <p:txBody>
          <a:bodyPr wrap="square">
            <a:spAutoFit/>
          </a:bodyPr>
          <a:lstStyle/>
          <a:p>
            <a:pPr algn="just">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Снижение суммарной кадастровой стоимости в Сафакулевском, Шатровском и Юргамышском районах в среднем на 10 % связано со снижением стоимости 1 га на рынке недвижимости по сравнению с предыдущим туром оценки 2014 году. Кроме того, в данных муниципальных образованиях расположено значительное количество земельных участков, кадастровая стоимость которых по предыдущему туру оценки превышает 50 000 рублей за 1 га (769 из 5250).</a:t>
            </a:r>
          </a:p>
          <a:p>
            <a:pPr algn="just">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Увеличение суммарной кадастровой стоимости в Белозерском, Варгашинском, Катайском, Куртамышском, Лебяжьевском, Макушинском, Петуховском, Частоозерском районах в среднем на15 % связано с увеличением стоимости 1 га на рынке недвижимости по сравнению с предыдущим туром оценки 2014 году. Также, в данных муниципальных образованиях расположено значительное количество земельных участков, кадастровая стоимость которых по предыдущему туру оценки не превышает 25 000 рублей за 1 га (1353 из 16067).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54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879236C1-437C-54D8-D73F-E937041FA03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graphicFrame>
        <p:nvGraphicFramePr>
          <p:cNvPr id="6" name="Диаграмма 5">
            <a:extLst>
              <a:ext uri="{FF2B5EF4-FFF2-40B4-BE49-F238E27FC236}">
                <a16:creationId xmlns:a16="http://schemas.microsoft.com/office/drawing/2014/main" id="{3DA24972-11C9-1A10-541D-FF9E954B8BAF}"/>
              </a:ext>
            </a:extLst>
          </p:cNvPr>
          <p:cNvGraphicFramePr>
            <a:graphicFrameLocks/>
          </p:cNvGraphicFramePr>
          <p:nvPr>
            <p:extLst>
              <p:ext uri="{D42A27DB-BD31-4B8C-83A1-F6EECF244321}">
                <p14:modId xmlns:p14="http://schemas.microsoft.com/office/powerpoint/2010/main" val="1784160373"/>
              </p:ext>
            </p:extLst>
          </p:nvPr>
        </p:nvGraphicFramePr>
        <p:xfrm>
          <a:off x="602463" y="151158"/>
          <a:ext cx="8101262" cy="59837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493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6E526602-1097-036C-4673-5B587B0929C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017EB5DA-FE0D-758E-E521-1EB1FD5B2403}"/>
              </a:ext>
            </a:extLst>
          </p:cNvPr>
          <p:cNvPicPr>
            <a:picLocks noChangeAspect="1"/>
          </p:cNvPicPr>
          <p:nvPr/>
        </p:nvPicPr>
        <p:blipFill>
          <a:blip r:embed="rId5"/>
          <a:stretch>
            <a:fillRect/>
          </a:stretch>
        </p:blipFill>
        <p:spPr>
          <a:xfrm>
            <a:off x="415510" y="190833"/>
            <a:ext cx="8240275" cy="6516009"/>
          </a:xfrm>
          <a:prstGeom prst="rect">
            <a:avLst/>
          </a:prstGeom>
        </p:spPr>
      </p:pic>
    </p:spTree>
    <p:extLst>
      <p:ext uri="{BB962C8B-B14F-4D97-AF65-F5344CB8AC3E}">
        <p14:creationId xmlns:p14="http://schemas.microsoft.com/office/powerpoint/2010/main" val="299544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ADFB702C-B38B-8512-A45F-3FF10C498AB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graphicFrame>
        <p:nvGraphicFramePr>
          <p:cNvPr id="6" name="Диаграмма 5">
            <a:extLst>
              <a:ext uri="{FF2B5EF4-FFF2-40B4-BE49-F238E27FC236}">
                <a16:creationId xmlns:a16="http://schemas.microsoft.com/office/drawing/2014/main" id="{04DD9A45-5DCF-C13C-231A-3E82F5B2BC3D}"/>
              </a:ext>
            </a:extLst>
          </p:cNvPr>
          <p:cNvGraphicFramePr>
            <a:graphicFrameLocks/>
          </p:cNvGraphicFramePr>
          <p:nvPr>
            <p:extLst>
              <p:ext uri="{D42A27DB-BD31-4B8C-83A1-F6EECF244321}">
                <p14:modId xmlns:p14="http://schemas.microsoft.com/office/powerpoint/2010/main" val="2065787897"/>
              </p:ext>
            </p:extLst>
          </p:nvPr>
        </p:nvGraphicFramePr>
        <p:xfrm>
          <a:off x="99527" y="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Диаграмма 8">
            <a:extLst>
              <a:ext uri="{FF2B5EF4-FFF2-40B4-BE49-F238E27FC236}">
                <a16:creationId xmlns:a16="http://schemas.microsoft.com/office/drawing/2014/main" id="{E2DD5FBF-2F68-FA7B-74EC-5E233125DCA8}"/>
              </a:ext>
            </a:extLst>
          </p:cNvPr>
          <p:cNvGraphicFramePr>
            <a:graphicFrameLocks/>
          </p:cNvGraphicFramePr>
          <p:nvPr>
            <p:extLst>
              <p:ext uri="{D42A27DB-BD31-4B8C-83A1-F6EECF244321}">
                <p14:modId xmlns:p14="http://schemas.microsoft.com/office/powerpoint/2010/main" val="790895713"/>
              </p:ext>
            </p:extLst>
          </p:nvPr>
        </p:nvGraphicFramePr>
        <p:xfrm>
          <a:off x="3379727" y="2680282"/>
          <a:ext cx="6249799" cy="417771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86987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192A11C5-C168-7E9C-9F9A-9750EDA77E3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AF21CFAD-DD2D-B28A-9A85-C48D48919A35}"/>
              </a:ext>
            </a:extLst>
          </p:cNvPr>
          <p:cNvPicPr>
            <a:picLocks noChangeAspect="1"/>
          </p:cNvPicPr>
          <p:nvPr/>
        </p:nvPicPr>
        <p:blipFill>
          <a:blip r:embed="rId5"/>
          <a:stretch>
            <a:fillRect/>
          </a:stretch>
        </p:blipFill>
        <p:spPr>
          <a:xfrm>
            <a:off x="500537" y="80495"/>
            <a:ext cx="7972344" cy="6494274"/>
          </a:xfrm>
          <a:prstGeom prst="rect">
            <a:avLst/>
          </a:prstGeom>
        </p:spPr>
      </p:pic>
    </p:spTree>
    <p:extLst>
      <p:ext uri="{BB962C8B-B14F-4D97-AF65-F5344CB8AC3E}">
        <p14:creationId xmlns:p14="http://schemas.microsoft.com/office/powerpoint/2010/main" val="488950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FFC6CEC5-083B-26CA-0455-CB114C261A5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graphicFrame>
        <p:nvGraphicFramePr>
          <p:cNvPr id="8" name="Диаграмма 7">
            <a:extLst>
              <a:ext uri="{FF2B5EF4-FFF2-40B4-BE49-F238E27FC236}">
                <a16:creationId xmlns:a16="http://schemas.microsoft.com/office/drawing/2014/main" id="{794BF986-BD42-587A-7DA1-9BAF32FFC20E}"/>
              </a:ext>
            </a:extLst>
          </p:cNvPr>
          <p:cNvGraphicFramePr>
            <a:graphicFrameLocks/>
          </p:cNvGraphicFramePr>
          <p:nvPr>
            <p:extLst>
              <p:ext uri="{D42A27DB-BD31-4B8C-83A1-F6EECF244321}">
                <p14:modId xmlns:p14="http://schemas.microsoft.com/office/powerpoint/2010/main" val="1989094618"/>
              </p:ext>
            </p:extLst>
          </p:nvPr>
        </p:nvGraphicFramePr>
        <p:xfrm>
          <a:off x="356514" y="282973"/>
          <a:ext cx="8787486" cy="63275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99080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61E6943E-6629-75E2-0B20-446EACA324D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pic>
        <p:nvPicPr>
          <p:cNvPr id="13" name="Рисунок 12">
            <a:extLst>
              <a:ext uri="{FF2B5EF4-FFF2-40B4-BE49-F238E27FC236}">
                <a16:creationId xmlns:a16="http://schemas.microsoft.com/office/drawing/2014/main" id="{F46A161D-81EE-1FF0-79D1-002D742BB3D8}"/>
              </a:ext>
            </a:extLst>
          </p:cNvPr>
          <p:cNvPicPr>
            <a:picLocks noChangeAspect="1"/>
          </p:cNvPicPr>
          <p:nvPr/>
        </p:nvPicPr>
        <p:blipFill>
          <a:blip r:embed="rId5"/>
          <a:stretch>
            <a:fillRect/>
          </a:stretch>
        </p:blipFill>
        <p:spPr>
          <a:xfrm>
            <a:off x="545963" y="237679"/>
            <a:ext cx="7811590" cy="6382641"/>
          </a:xfrm>
          <a:prstGeom prst="rect">
            <a:avLst/>
          </a:prstGeom>
        </p:spPr>
      </p:pic>
    </p:spTree>
    <p:extLst>
      <p:ext uri="{BB962C8B-B14F-4D97-AF65-F5344CB8AC3E}">
        <p14:creationId xmlns:p14="http://schemas.microsoft.com/office/powerpoint/2010/main" val="44419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9000" b="-9000"/>
          </a:stretch>
        </a:blip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1BB82ED-9EB9-E3F7-FCBC-72861E9FD687}"/>
              </a:ext>
            </a:extLst>
          </p:cNvPr>
          <p:cNvSpPr>
            <a:spLocks noGrp="1"/>
          </p:cNvSpPr>
          <p:nvPr>
            <p:ph idx="1"/>
          </p:nvPr>
        </p:nvSpPr>
        <p:spPr>
          <a:xfrm>
            <a:off x="390768" y="633046"/>
            <a:ext cx="9550401" cy="5728677"/>
          </a:xfrm>
        </p:spPr>
        <p:txBody>
          <a:bodyPr>
            <a:normAutofit/>
          </a:bodyPr>
          <a:lstStyle/>
          <a:p>
            <a:pPr marL="0" indent="0" algn="ctr">
              <a:spcBef>
                <a:spcPts val="0"/>
              </a:spcBef>
              <a:buNone/>
            </a:pPr>
            <a:r>
              <a:rPr lang="ru-RU" b="1" dirty="0">
                <a:solidFill>
                  <a:schemeClr val="tx1"/>
                </a:solidFill>
                <a:latin typeface="Times New Roman" panose="02020603050405020304" pitchFamily="18" charset="0"/>
                <a:ea typeface="Times New Roman" panose="02020603050405020304" pitchFamily="18" charset="0"/>
              </a:rPr>
              <a:t>ПЕРЕОДИЧНОСТЬ И СРОКИ ПРОВЕДЕНИЯ </a:t>
            </a:r>
          </a:p>
          <a:p>
            <a:pPr marL="0" indent="0" algn="ctr">
              <a:spcBef>
                <a:spcPts val="0"/>
              </a:spcBef>
              <a:buNone/>
            </a:pPr>
            <a:r>
              <a:rPr lang="ru-RU" b="1" dirty="0">
                <a:solidFill>
                  <a:schemeClr val="tx1"/>
                </a:solidFill>
                <a:latin typeface="Times New Roman" panose="02020603050405020304" pitchFamily="18" charset="0"/>
                <a:ea typeface="Times New Roman" panose="02020603050405020304" pitchFamily="18" charset="0"/>
              </a:rPr>
              <a:t>ГОСУДАРСТВЕННОЙ КАДАСТРОВОЙ ОЦЕНКИ</a:t>
            </a:r>
          </a:p>
          <a:p>
            <a:pPr marL="0" indent="0" algn="just">
              <a:spcBef>
                <a:spcPts val="0"/>
              </a:spcBef>
              <a:buNone/>
            </a:pPr>
            <a:endParaRPr lang="ru-RU" dirty="0">
              <a:solidFill>
                <a:schemeClr val="tx1"/>
              </a:solidFill>
              <a:latin typeface="Times New Roman" panose="02020603050405020304" pitchFamily="18" charset="0"/>
              <a:ea typeface="Times New Roman" panose="02020603050405020304" pitchFamily="18" charset="0"/>
            </a:endParaRPr>
          </a:p>
          <a:p>
            <a:pPr marL="0" indent="0" algn="just">
              <a:spcBef>
                <a:spcPts val="0"/>
              </a:spcBef>
              <a:buNone/>
            </a:pPr>
            <a:r>
              <a:rPr lang="ru-RU" dirty="0">
                <a:solidFill>
                  <a:schemeClr val="tx1"/>
                </a:solidFill>
                <a:latin typeface="Times New Roman" panose="02020603050405020304" pitchFamily="18" charset="0"/>
                <a:ea typeface="Times New Roman" panose="02020603050405020304" pitchFamily="18" charset="0"/>
              </a:rPr>
              <a:t>Федеральным законом от 31 июля 2020 г. № 269-ФЗ «О внесении изменений в отдельные законодательные акты Российской Федерации» были внесены изменения в законодательство в сфере государственной кадастровой оценки.</a:t>
            </a:r>
          </a:p>
          <a:p>
            <a:pPr marL="0" indent="0" algn="l">
              <a:spcBef>
                <a:spcPts val="0"/>
              </a:spcBef>
              <a:buNone/>
            </a:pPr>
            <a:r>
              <a:rPr lang="ru-RU" b="0" i="0" dirty="0">
                <a:solidFill>
                  <a:schemeClr val="tx1"/>
                </a:solidFill>
                <a:effectLst/>
                <a:latin typeface="Times New Roman" panose="02020603050405020304" pitchFamily="18" charset="0"/>
              </a:rPr>
              <a:t>Поправками предусмотрена единая периодичность проведения государственной кадастровой оценки. Очередная оценка будет проводится через 4 года с года проведения последней оценки, а в городах федерального значения – в случае принятия мэром соответствующего решения – через 2 года.</a:t>
            </a:r>
          </a:p>
          <a:p>
            <a:pPr marL="0" indent="0" algn="l">
              <a:spcBef>
                <a:spcPts val="0"/>
              </a:spcBef>
              <a:buNone/>
            </a:pPr>
            <a:r>
              <a:rPr lang="ru-RU" b="0" i="0" dirty="0">
                <a:solidFill>
                  <a:schemeClr val="tx1"/>
                </a:solidFill>
                <a:effectLst/>
                <a:latin typeface="Times New Roman" panose="02020603050405020304" pitchFamily="18" charset="0"/>
              </a:rPr>
              <a:t>Новые правила действуют:</a:t>
            </a:r>
          </a:p>
          <a:p>
            <a:pPr algn="l">
              <a:spcBef>
                <a:spcPts val="0"/>
              </a:spcBef>
              <a:buFont typeface="Arial" panose="020B0604020202020204" pitchFamily="34" charset="0"/>
              <a:buChar char="•"/>
            </a:pPr>
            <a:r>
              <a:rPr lang="ru-RU" b="0" i="0" dirty="0">
                <a:solidFill>
                  <a:schemeClr val="tx1"/>
                </a:solidFill>
                <a:effectLst/>
                <a:latin typeface="Times New Roman" panose="02020603050405020304" pitchFamily="18" charset="0"/>
              </a:rPr>
              <a:t>в отношении проведения оценки земельных участков – с 1 января 2022 года;</a:t>
            </a:r>
          </a:p>
          <a:p>
            <a:pPr algn="l">
              <a:spcBef>
                <a:spcPts val="0"/>
              </a:spcBef>
              <a:buFont typeface="Arial" panose="020B0604020202020204" pitchFamily="34" charset="0"/>
              <a:buChar char="•"/>
            </a:pPr>
            <a:r>
              <a:rPr lang="ru-RU" b="0" i="0" dirty="0">
                <a:solidFill>
                  <a:schemeClr val="tx1"/>
                </a:solidFill>
                <a:effectLst/>
                <a:latin typeface="Times New Roman" panose="02020603050405020304" pitchFamily="18" charset="0"/>
              </a:rPr>
              <a:t>в отношении проведения оценки зданий, помещений, сооружений, объектов незавершенного строительства, </a:t>
            </a:r>
            <a:r>
              <a:rPr lang="ru-RU" b="0" i="0" dirty="0" err="1">
                <a:solidFill>
                  <a:schemeClr val="tx1"/>
                </a:solidFill>
                <a:effectLst/>
                <a:latin typeface="Times New Roman" panose="02020603050405020304" pitchFamily="18" charset="0"/>
              </a:rPr>
              <a:t>машино</a:t>
            </a:r>
            <a:r>
              <a:rPr lang="ru-RU" b="0" i="0" dirty="0">
                <a:solidFill>
                  <a:schemeClr val="tx1"/>
                </a:solidFill>
                <a:effectLst/>
                <a:latin typeface="Times New Roman" panose="02020603050405020304" pitchFamily="18" charset="0"/>
              </a:rPr>
              <a:t>-мест – с 1 января 2023 года.</a:t>
            </a:r>
          </a:p>
          <a:p>
            <a:pPr marL="0" indent="0" algn="l">
              <a:spcBef>
                <a:spcPts val="0"/>
              </a:spcBef>
              <a:buNone/>
            </a:pPr>
            <a:r>
              <a:rPr lang="ru-RU" b="0" i="0" dirty="0">
                <a:solidFill>
                  <a:schemeClr val="tx1"/>
                </a:solidFill>
                <a:effectLst/>
                <a:latin typeface="Times New Roman" panose="02020603050405020304" pitchFamily="18" charset="0"/>
              </a:rPr>
              <a:t>При этом во всех субъектах РФ без учета ограничений по периодичности в обязательном порядке будет проведена:</a:t>
            </a:r>
          </a:p>
          <a:p>
            <a:pPr algn="l">
              <a:spcBef>
                <a:spcPts val="0"/>
              </a:spcBef>
              <a:buFont typeface="Arial" panose="020B0604020202020204" pitchFamily="34" charset="0"/>
              <a:buChar char="•"/>
            </a:pPr>
            <a:r>
              <a:rPr lang="ru-RU" b="0" i="0" dirty="0">
                <a:solidFill>
                  <a:schemeClr val="tx1"/>
                </a:solidFill>
                <a:effectLst/>
                <a:latin typeface="Times New Roman" panose="02020603050405020304" pitchFamily="18" charset="0"/>
              </a:rPr>
              <a:t>в 2022 году – государственная кадастровая оценка земельных участков;</a:t>
            </a:r>
          </a:p>
          <a:p>
            <a:pPr algn="l">
              <a:spcBef>
                <a:spcPts val="0"/>
              </a:spcBef>
              <a:buFont typeface="Arial" panose="020B0604020202020204" pitchFamily="34" charset="0"/>
              <a:buChar char="•"/>
            </a:pPr>
            <a:r>
              <a:rPr lang="ru-RU" b="0" i="0" dirty="0">
                <a:solidFill>
                  <a:schemeClr val="tx1"/>
                </a:solidFill>
                <a:effectLst/>
                <a:latin typeface="Times New Roman" panose="02020603050405020304" pitchFamily="18" charset="0"/>
              </a:rPr>
              <a:t>в 2023 году – государственная кадастровая оценка зданий, помещений, сооружений, объектов незавершенного строительства, </a:t>
            </a:r>
            <a:r>
              <a:rPr lang="ru-RU" b="0" i="0" dirty="0" err="1">
                <a:solidFill>
                  <a:schemeClr val="tx1"/>
                </a:solidFill>
                <a:effectLst/>
                <a:latin typeface="Times New Roman" panose="02020603050405020304" pitchFamily="18" charset="0"/>
              </a:rPr>
              <a:t>машино</a:t>
            </a:r>
            <a:r>
              <a:rPr lang="ru-RU" b="0" i="0" dirty="0">
                <a:solidFill>
                  <a:schemeClr val="tx1"/>
                </a:solidFill>
                <a:effectLst/>
                <a:latin typeface="Times New Roman" panose="02020603050405020304" pitchFamily="18" charset="0"/>
              </a:rPr>
              <a:t>-мест.</a:t>
            </a:r>
          </a:p>
          <a:p>
            <a:pPr algn="just"/>
            <a:endParaRPr lang="ru-RU" dirty="0">
              <a:solidFill>
                <a:schemeClr val="tx1"/>
              </a:solidFill>
              <a:latin typeface="Times New Roman" panose="02020603050405020304" pitchFamily="18" charset="0"/>
              <a:ea typeface="Times New Roman" panose="02020603050405020304" pitchFamily="18" charset="0"/>
            </a:endParaRPr>
          </a:p>
        </p:txBody>
      </p:sp>
      <p:pic>
        <p:nvPicPr>
          <p:cNvPr id="7" name="Picture 2" descr="Государственный центр кадастровой оценки и учета недвиимости Курганской области">
            <a:hlinkClick r:id="rId3"/>
            <a:extLst>
              <a:ext uri="{FF2B5EF4-FFF2-40B4-BE49-F238E27FC236}">
                <a16:creationId xmlns:a16="http://schemas.microsoft.com/office/drawing/2014/main" id="{461DF411-F58E-38C8-11F4-9EE7679B317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41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3D80E50F-894C-C711-D4BF-D0DB2078B56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graphicFrame>
        <p:nvGraphicFramePr>
          <p:cNvPr id="4" name="Диаграмма 3">
            <a:extLst>
              <a:ext uri="{FF2B5EF4-FFF2-40B4-BE49-F238E27FC236}">
                <a16:creationId xmlns:a16="http://schemas.microsoft.com/office/drawing/2014/main" id="{BD7EA31D-1CD3-D513-0E3B-DD3CF8F3754D}"/>
              </a:ext>
            </a:extLst>
          </p:cNvPr>
          <p:cNvGraphicFramePr>
            <a:graphicFrameLocks/>
          </p:cNvGraphicFramePr>
          <p:nvPr>
            <p:extLst>
              <p:ext uri="{D42A27DB-BD31-4B8C-83A1-F6EECF244321}">
                <p14:modId xmlns:p14="http://schemas.microsoft.com/office/powerpoint/2010/main" val="4169839895"/>
              </p:ext>
            </p:extLst>
          </p:nvPr>
        </p:nvGraphicFramePr>
        <p:xfrm>
          <a:off x="338907" y="151158"/>
          <a:ext cx="9023207" cy="60399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51992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80D4673B-C91F-35E4-E8FA-91C08277531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0981860E-5C97-3C77-3015-BABBAED88EB0}"/>
              </a:ext>
            </a:extLst>
          </p:cNvPr>
          <p:cNvPicPr>
            <a:picLocks noChangeAspect="1"/>
          </p:cNvPicPr>
          <p:nvPr/>
        </p:nvPicPr>
        <p:blipFill>
          <a:blip r:embed="rId5"/>
          <a:stretch>
            <a:fillRect/>
          </a:stretch>
        </p:blipFill>
        <p:spPr>
          <a:xfrm>
            <a:off x="578381" y="237679"/>
            <a:ext cx="7830643" cy="6382641"/>
          </a:xfrm>
          <a:prstGeom prst="rect">
            <a:avLst/>
          </a:prstGeom>
        </p:spPr>
      </p:pic>
    </p:spTree>
    <p:extLst>
      <p:ext uri="{BB962C8B-B14F-4D97-AF65-F5344CB8AC3E}">
        <p14:creationId xmlns:p14="http://schemas.microsoft.com/office/powerpoint/2010/main" val="933421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0B22BFFB-4D52-CC45-69B2-2259793D639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graphicFrame>
        <p:nvGraphicFramePr>
          <p:cNvPr id="3" name="Диаграмма 2">
            <a:extLst>
              <a:ext uri="{FF2B5EF4-FFF2-40B4-BE49-F238E27FC236}">
                <a16:creationId xmlns:a16="http://schemas.microsoft.com/office/drawing/2014/main" id="{31EC6C07-99BD-AEE7-9E7B-F49628CA428A}"/>
              </a:ext>
            </a:extLst>
          </p:cNvPr>
          <p:cNvGraphicFramePr>
            <a:graphicFrameLocks/>
          </p:cNvGraphicFramePr>
          <p:nvPr>
            <p:extLst>
              <p:ext uri="{D42A27DB-BD31-4B8C-83A1-F6EECF244321}">
                <p14:modId xmlns:p14="http://schemas.microsoft.com/office/powerpoint/2010/main" val="2921109819"/>
              </p:ext>
            </p:extLst>
          </p:nvPr>
        </p:nvGraphicFramePr>
        <p:xfrm>
          <a:off x="3273794" y="2640591"/>
          <a:ext cx="6271841" cy="41398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Диаграмма 5">
            <a:extLst>
              <a:ext uri="{FF2B5EF4-FFF2-40B4-BE49-F238E27FC236}">
                <a16:creationId xmlns:a16="http://schemas.microsoft.com/office/drawing/2014/main" id="{BC8F9960-9D7C-3208-C2B1-446E74BE25C4}"/>
              </a:ext>
            </a:extLst>
          </p:cNvPr>
          <p:cNvGraphicFramePr>
            <a:graphicFrameLocks/>
          </p:cNvGraphicFramePr>
          <p:nvPr>
            <p:extLst>
              <p:ext uri="{D42A27DB-BD31-4B8C-83A1-F6EECF244321}">
                <p14:modId xmlns:p14="http://schemas.microsoft.com/office/powerpoint/2010/main" val="1373348041"/>
              </p:ext>
            </p:extLst>
          </p:nvPr>
        </p:nvGraphicFramePr>
        <p:xfrm>
          <a:off x="99527" y="77598"/>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1527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A335BB8B-787D-912E-578B-618BB42994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91DCD120-5D34-D42E-8585-D710B4DF9EE5}"/>
              </a:ext>
            </a:extLst>
          </p:cNvPr>
          <p:cNvPicPr>
            <a:picLocks noChangeAspect="1"/>
          </p:cNvPicPr>
          <p:nvPr/>
        </p:nvPicPr>
        <p:blipFill>
          <a:blip r:embed="rId5"/>
          <a:stretch>
            <a:fillRect/>
          </a:stretch>
        </p:blipFill>
        <p:spPr>
          <a:xfrm>
            <a:off x="373565" y="292537"/>
            <a:ext cx="8695642" cy="6272926"/>
          </a:xfrm>
          <a:prstGeom prst="rect">
            <a:avLst/>
          </a:prstGeom>
        </p:spPr>
      </p:pic>
    </p:spTree>
    <p:extLst>
      <p:ext uri="{BB962C8B-B14F-4D97-AF65-F5344CB8AC3E}">
        <p14:creationId xmlns:p14="http://schemas.microsoft.com/office/powerpoint/2010/main" val="3677814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57213959-773C-2EC7-65EE-DF08780F7C7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graphicFrame>
        <p:nvGraphicFramePr>
          <p:cNvPr id="6" name="Диаграмма 5">
            <a:extLst>
              <a:ext uri="{FF2B5EF4-FFF2-40B4-BE49-F238E27FC236}">
                <a16:creationId xmlns:a16="http://schemas.microsoft.com/office/drawing/2014/main" id="{E6138FFC-9BB5-63A1-DEC4-F992FFD6DBB2}"/>
              </a:ext>
            </a:extLst>
          </p:cNvPr>
          <p:cNvGraphicFramePr>
            <a:graphicFrameLocks/>
          </p:cNvGraphicFramePr>
          <p:nvPr>
            <p:extLst>
              <p:ext uri="{D42A27DB-BD31-4B8C-83A1-F6EECF244321}">
                <p14:modId xmlns:p14="http://schemas.microsoft.com/office/powerpoint/2010/main" val="3130462393"/>
              </p:ext>
            </p:extLst>
          </p:nvPr>
        </p:nvGraphicFramePr>
        <p:xfrm>
          <a:off x="507308" y="447650"/>
          <a:ext cx="8745749" cy="55756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57463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0A67AC0A-BDBA-C91B-74A8-3C4DFD1C8EE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0A05414A-3F88-9F12-E1E7-1B476058CB51}"/>
              </a:ext>
            </a:extLst>
          </p:cNvPr>
          <p:cNvPicPr>
            <a:picLocks noChangeAspect="1"/>
          </p:cNvPicPr>
          <p:nvPr/>
        </p:nvPicPr>
        <p:blipFill>
          <a:blip r:embed="rId5"/>
          <a:stretch>
            <a:fillRect/>
          </a:stretch>
        </p:blipFill>
        <p:spPr>
          <a:xfrm>
            <a:off x="592671" y="151158"/>
            <a:ext cx="7802064" cy="6382641"/>
          </a:xfrm>
          <a:prstGeom prst="rect">
            <a:avLst/>
          </a:prstGeom>
        </p:spPr>
      </p:pic>
    </p:spTree>
    <p:extLst>
      <p:ext uri="{BB962C8B-B14F-4D97-AF65-F5344CB8AC3E}">
        <p14:creationId xmlns:p14="http://schemas.microsoft.com/office/powerpoint/2010/main" val="4025019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A610D882-E1A8-4FA2-C14D-4167107EE60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graphicFrame>
        <p:nvGraphicFramePr>
          <p:cNvPr id="6" name="Диаграмма 5">
            <a:extLst>
              <a:ext uri="{FF2B5EF4-FFF2-40B4-BE49-F238E27FC236}">
                <a16:creationId xmlns:a16="http://schemas.microsoft.com/office/drawing/2014/main" id="{DD59DACA-1DB8-DEDF-EA59-3A5709D25EFE}"/>
              </a:ext>
            </a:extLst>
          </p:cNvPr>
          <p:cNvGraphicFramePr>
            <a:graphicFrameLocks/>
          </p:cNvGraphicFramePr>
          <p:nvPr>
            <p:extLst>
              <p:ext uri="{D42A27DB-BD31-4B8C-83A1-F6EECF244321}">
                <p14:modId xmlns:p14="http://schemas.microsoft.com/office/powerpoint/2010/main" val="2730735402"/>
              </p:ext>
            </p:extLst>
          </p:nvPr>
        </p:nvGraphicFramePr>
        <p:xfrm>
          <a:off x="761025" y="254732"/>
          <a:ext cx="8522368" cy="62143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25534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AAC3EA5A-DBD7-6B12-CD51-174E328BBF69}"/>
              </a:ext>
            </a:extLst>
          </p:cNvPr>
          <p:cNvPicPr>
            <a:picLocks noChangeAspect="1"/>
          </p:cNvPicPr>
          <p:nvPr/>
        </p:nvPicPr>
        <p:blipFill>
          <a:blip r:embed="rId2"/>
          <a:stretch>
            <a:fillRect/>
          </a:stretch>
        </p:blipFill>
        <p:spPr>
          <a:xfrm>
            <a:off x="499255" y="153789"/>
            <a:ext cx="7821116" cy="6382641"/>
          </a:xfrm>
          <a:prstGeom prst="rect">
            <a:avLst/>
          </a:prstGeom>
        </p:spPr>
      </p:pic>
      <p:pic>
        <p:nvPicPr>
          <p:cNvPr id="12" name="Picture 2" descr="Государственный центр кадастровой оценки и учета недвиимости Курганской области">
            <a:hlinkClick r:id="rId3"/>
            <a:extLst>
              <a:ext uri="{FF2B5EF4-FFF2-40B4-BE49-F238E27FC236}">
                <a16:creationId xmlns:a16="http://schemas.microsoft.com/office/drawing/2014/main" id="{241222EF-2F89-3857-9C19-8AF503A82B9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339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65456C67-C95A-6A23-B69E-9290670B306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graphicFrame>
        <p:nvGraphicFramePr>
          <p:cNvPr id="2" name="Диаграмма 1">
            <a:extLst>
              <a:ext uri="{FF2B5EF4-FFF2-40B4-BE49-F238E27FC236}">
                <a16:creationId xmlns:a16="http://schemas.microsoft.com/office/drawing/2014/main" id="{C529779A-1CD9-F093-564E-13A2FD4DEDDC}"/>
              </a:ext>
            </a:extLst>
          </p:cNvPr>
          <p:cNvGraphicFramePr>
            <a:graphicFrameLocks/>
          </p:cNvGraphicFramePr>
          <p:nvPr>
            <p:extLst>
              <p:ext uri="{D42A27DB-BD31-4B8C-83A1-F6EECF244321}">
                <p14:modId xmlns:p14="http://schemas.microsoft.com/office/powerpoint/2010/main" val="2786569845"/>
              </p:ext>
            </p:extLst>
          </p:nvPr>
        </p:nvGraphicFramePr>
        <p:xfrm>
          <a:off x="703166" y="491774"/>
          <a:ext cx="8331777" cy="57999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2717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E9A88B16-FF20-B936-F4ED-9273F28BFE1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E3A72944-4AE4-788B-1633-2CDED5E9EDB6}"/>
              </a:ext>
            </a:extLst>
          </p:cNvPr>
          <p:cNvPicPr>
            <a:picLocks noChangeAspect="1"/>
          </p:cNvPicPr>
          <p:nvPr/>
        </p:nvPicPr>
        <p:blipFill>
          <a:blip r:embed="rId5"/>
          <a:stretch>
            <a:fillRect/>
          </a:stretch>
        </p:blipFill>
        <p:spPr>
          <a:xfrm>
            <a:off x="444303" y="406364"/>
            <a:ext cx="9000908" cy="4417305"/>
          </a:xfrm>
          <a:prstGeom prst="rect">
            <a:avLst/>
          </a:prstGeom>
        </p:spPr>
      </p:pic>
    </p:spTree>
    <p:extLst>
      <p:ext uri="{BB962C8B-B14F-4D97-AF65-F5344CB8AC3E}">
        <p14:creationId xmlns:p14="http://schemas.microsoft.com/office/powerpoint/2010/main" val="253376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1BB82ED-9EB9-E3F7-FCBC-72861E9FD687}"/>
              </a:ext>
            </a:extLst>
          </p:cNvPr>
          <p:cNvSpPr>
            <a:spLocks noGrp="1"/>
          </p:cNvSpPr>
          <p:nvPr>
            <p:ph idx="1"/>
          </p:nvPr>
        </p:nvSpPr>
        <p:spPr>
          <a:xfrm>
            <a:off x="390769" y="289170"/>
            <a:ext cx="9011140" cy="6142892"/>
          </a:xfrm>
        </p:spPr>
        <p:txBody>
          <a:bodyPr>
            <a:normAutofit/>
          </a:bodyPr>
          <a:lstStyle/>
          <a:p>
            <a:pPr marL="0" indent="0" algn="just">
              <a:buNone/>
            </a:pPr>
            <a:r>
              <a:rPr lang="ru-RU" sz="1600" dirty="0">
                <a:solidFill>
                  <a:schemeClr val="tx1"/>
                </a:solidFill>
                <a:latin typeface="Times New Roman" panose="02020603050405020304" pitchFamily="18" charset="0"/>
                <a:ea typeface="Times New Roman" panose="02020603050405020304" pitchFamily="18" charset="0"/>
              </a:rPr>
              <a:t>	16 марта 2021 года Департаментом имущественных и земельных отношений Курганской области принято решение о проведении в 2022 году государственной кадастровой оценки в отношении всех учтенных в Едином государственном реестре недвижимости земельных участков, расположенных в границах Курганской области.</a:t>
            </a:r>
          </a:p>
          <a:p>
            <a:pPr marL="0" indent="0" algn="just">
              <a:buNone/>
            </a:pPr>
            <a:r>
              <a:rPr lang="ru-RU" sz="1600" dirty="0">
                <a:solidFill>
                  <a:schemeClr val="tx1"/>
                </a:solidFill>
                <a:latin typeface="Times New Roman" panose="02020603050405020304" pitchFamily="18" charset="0"/>
                <a:ea typeface="Times New Roman" panose="02020603050405020304" pitchFamily="18" charset="0"/>
              </a:rPr>
              <a:t>	Государственная кадастровая оценка проводится в отношении земельных участков всех категорий земель независимо от форм собственности на них по состоянию на 1 января 2022 года</a:t>
            </a:r>
          </a:p>
          <a:p>
            <a:pPr marL="0" indent="0" algn="ctr">
              <a:buNone/>
            </a:pPr>
            <a:r>
              <a:rPr lang="ru-RU" sz="1600" b="1" dirty="0">
                <a:solidFill>
                  <a:schemeClr val="tx1"/>
                </a:solidFill>
                <a:latin typeface="Times New Roman" panose="02020603050405020304" pitchFamily="18" charset="0"/>
                <a:ea typeface="Times New Roman" panose="02020603050405020304" pitchFamily="18" charset="0"/>
              </a:rPr>
              <a:t>Предыдущие туры государственной кадастровой оценки земель в Курганской области</a:t>
            </a:r>
          </a:p>
        </p:txBody>
      </p:sp>
      <p:pic>
        <p:nvPicPr>
          <p:cNvPr id="7"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461DF411-F58E-38C8-11F4-9EE7679B317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57E001D7-D5D7-9425-5392-73D841CB5C1F}"/>
              </a:ext>
            </a:extLst>
          </p:cNvPr>
          <p:cNvPicPr>
            <a:picLocks noChangeAspect="1"/>
          </p:cNvPicPr>
          <p:nvPr/>
        </p:nvPicPr>
        <p:blipFill>
          <a:blip r:embed="rId5"/>
          <a:stretch>
            <a:fillRect/>
          </a:stretch>
        </p:blipFill>
        <p:spPr>
          <a:xfrm>
            <a:off x="898769" y="2530595"/>
            <a:ext cx="8159449" cy="3540257"/>
          </a:xfrm>
          <a:prstGeom prst="rect">
            <a:avLst/>
          </a:prstGeom>
        </p:spPr>
      </p:pic>
    </p:spTree>
    <p:extLst>
      <p:ext uri="{BB962C8B-B14F-4D97-AF65-F5344CB8AC3E}">
        <p14:creationId xmlns:p14="http://schemas.microsoft.com/office/powerpoint/2010/main" val="3873372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D810379E-B0FA-FA69-05EE-868C5B5982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graphicFrame>
        <p:nvGraphicFramePr>
          <p:cNvPr id="3" name="Диаграмма 2">
            <a:extLst>
              <a:ext uri="{FF2B5EF4-FFF2-40B4-BE49-F238E27FC236}">
                <a16:creationId xmlns:a16="http://schemas.microsoft.com/office/drawing/2014/main" id="{2DA6BCFE-DE00-EF1E-0726-EC9D1BBA6C8A}"/>
              </a:ext>
            </a:extLst>
          </p:cNvPr>
          <p:cNvGraphicFramePr>
            <a:graphicFrameLocks/>
          </p:cNvGraphicFramePr>
          <p:nvPr>
            <p:extLst>
              <p:ext uri="{D42A27DB-BD31-4B8C-83A1-F6EECF244321}">
                <p14:modId xmlns:p14="http://schemas.microsoft.com/office/powerpoint/2010/main" val="1141533666"/>
              </p:ext>
            </p:extLst>
          </p:nvPr>
        </p:nvGraphicFramePr>
        <p:xfrm>
          <a:off x="605009" y="275208"/>
          <a:ext cx="8782271" cy="59913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5695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9A02A1A-07B4-8CDF-D8C9-920BFF5395BB}"/>
              </a:ext>
            </a:extLst>
          </p:cNvPr>
          <p:cNvPicPr>
            <a:picLocks noChangeAspect="1"/>
          </p:cNvPicPr>
          <p:nvPr/>
        </p:nvPicPr>
        <p:blipFill>
          <a:blip r:embed="rId2"/>
          <a:stretch>
            <a:fillRect/>
          </a:stretch>
        </p:blipFill>
        <p:spPr>
          <a:xfrm>
            <a:off x="481485" y="107577"/>
            <a:ext cx="8386428" cy="6268056"/>
          </a:xfrm>
          <a:prstGeom prst="rect">
            <a:avLst/>
          </a:prstGeom>
        </p:spPr>
      </p:pic>
      <p:pic>
        <p:nvPicPr>
          <p:cNvPr id="4" name="Picture 2" descr="Государственный центр кадастровой оценки и учета недвиимости Курганской области">
            <a:hlinkClick r:id="rId3"/>
            <a:extLst>
              <a:ext uri="{FF2B5EF4-FFF2-40B4-BE49-F238E27FC236}">
                <a16:creationId xmlns:a16="http://schemas.microsoft.com/office/drawing/2014/main" id="{01B1963E-FCF8-9540-36C8-2F2B21EE4F5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323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0EA9F104-9BA3-9189-1C05-83B40BFC5B2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graphicFrame>
        <p:nvGraphicFramePr>
          <p:cNvPr id="6" name="Диаграмма 5">
            <a:extLst>
              <a:ext uri="{FF2B5EF4-FFF2-40B4-BE49-F238E27FC236}">
                <a16:creationId xmlns:a16="http://schemas.microsoft.com/office/drawing/2014/main" id="{01161ED4-9A00-90BA-69AB-19D816964920}"/>
              </a:ext>
            </a:extLst>
          </p:cNvPr>
          <p:cNvGraphicFramePr>
            <a:graphicFrameLocks/>
          </p:cNvGraphicFramePr>
          <p:nvPr>
            <p:extLst>
              <p:ext uri="{D42A27DB-BD31-4B8C-83A1-F6EECF244321}">
                <p14:modId xmlns:p14="http://schemas.microsoft.com/office/powerpoint/2010/main" val="4085897561"/>
              </p:ext>
            </p:extLst>
          </p:nvPr>
        </p:nvGraphicFramePr>
        <p:xfrm>
          <a:off x="460924" y="151158"/>
          <a:ext cx="8439795" cy="62580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74694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D703F3DF-7A56-72BE-93B8-5224FDB1EA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8697F3C6-F773-D0F3-A6EC-5707040ADF15}"/>
              </a:ext>
            </a:extLst>
          </p:cNvPr>
          <p:cNvPicPr>
            <a:picLocks noChangeAspect="1"/>
          </p:cNvPicPr>
          <p:nvPr/>
        </p:nvPicPr>
        <p:blipFill>
          <a:blip r:embed="rId5"/>
          <a:stretch>
            <a:fillRect/>
          </a:stretch>
        </p:blipFill>
        <p:spPr>
          <a:xfrm>
            <a:off x="437052" y="151158"/>
            <a:ext cx="8069386" cy="6472319"/>
          </a:xfrm>
          <a:prstGeom prst="rect">
            <a:avLst/>
          </a:prstGeom>
        </p:spPr>
      </p:pic>
    </p:spTree>
    <p:extLst>
      <p:ext uri="{BB962C8B-B14F-4D97-AF65-F5344CB8AC3E}">
        <p14:creationId xmlns:p14="http://schemas.microsoft.com/office/powerpoint/2010/main" val="3690644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67436087-96CF-9B97-CD8A-A5E4185D98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graphicFrame>
        <p:nvGraphicFramePr>
          <p:cNvPr id="2" name="Диаграмма 1">
            <a:extLst>
              <a:ext uri="{FF2B5EF4-FFF2-40B4-BE49-F238E27FC236}">
                <a16:creationId xmlns:a16="http://schemas.microsoft.com/office/drawing/2014/main" id="{E542AE4C-CF45-B247-2ACD-C463C025ED90}"/>
              </a:ext>
            </a:extLst>
          </p:cNvPr>
          <p:cNvGraphicFramePr>
            <a:graphicFrameLocks/>
          </p:cNvGraphicFramePr>
          <p:nvPr>
            <p:extLst>
              <p:ext uri="{D42A27DB-BD31-4B8C-83A1-F6EECF244321}">
                <p14:modId xmlns:p14="http://schemas.microsoft.com/office/powerpoint/2010/main" val="2445795861"/>
              </p:ext>
            </p:extLst>
          </p:nvPr>
        </p:nvGraphicFramePr>
        <p:xfrm>
          <a:off x="748451" y="406883"/>
          <a:ext cx="8111290" cy="51214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40736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2FCB089F-9698-5BAF-20F5-DB3FDA5AFB2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467EB364-407D-D381-6D3B-308BC7CD1761}"/>
              </a:ext>
            </a:extLst>
          </p:cNvPr>
          <p:cNvPicPr>
            <a:picLocks noChangeAspect="1"/>
          </p:cNvPicPr>
          <p:nvPr/>
        </p:nvPicPr>
        <p:blipFill>
          <a:blip r:embed="rId5"/>
          <a:stretch>
            <a:fillRect/>
          </a:stretch>
        </p:blipFill>
        <p:spPr>
          <a:xfrm>
            <a:off x="284912" y="151158"/>
            <a:ext cx="8573862" cy="5187880"/>
          </a:xfrm>
          <a:prstGeom prst="rect">
            <a:avLst/>
          </a:prstGeom>
        </p:spPr>
      </p:pic>
    </p:spTree>
    <p:extLst>
      <p:ext uri="{BB962C8B-B14F-4D97-AF65-F5344CB8AC3E}">
        <p14:creationId xmlns:p14="http://schemas.microsoft.com/office/powerpoint/2010/main" val="1553481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6A6411C9-F329-DDC5-7037-08E4C4AEC61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graphicFrame>
        <p:nvGraphicFramePr>
          <p:cNvPr id="2" name="Диаграмма 1">
            <a:extLst>
              <a:ext uri="{FF2B5EF4-FFF2-40B4-BE49-F238E27FC236}">
                <a16:creationId xmlns:a16="http://schemas.microsoft.com/office/drawing/2014/main" id="{2C947E97-203D-B6B2-5F9D-874E574BFDC7}"/>
              </a:ext>
            </a:extLst>
          </p:cNvPr>
          <p:cNvGraphicFramePr>
            <a:graphicFrameLocks/>
          </p:cNvGraphicFramePr>
          <p:nvPr>
            <p:extLst>
              <p:ext uri="{D42A27DB-BD31-4B8C-83A1-F6EECF244321}">
                <p14:modId xmlns:p14="http://schemas.microsoft.com/office/powerpoint/2010/main" val="823410474"/>
              </p:ext>
            </p:extLst>
          </p:nvPr>
        </p:nvGraphicFramePr>
        <p:xfrm>
          <a:off x="282631" y="336175"/>
          <a:ext cx="9244263" cy="58333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01221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E0B73308-0D16-4ED6-76A3-0B80E4EF695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BB59B985-B193-D56B-AC51-0E5741025485}"/>
              </a:ext>
            </a:extLst>
          </p:cNvPr>
          <p:cNvPicPr>
            <a:picLocks noChangeAspect="1"/>
          </p:cNvPicPr>
          <p:nvPr/>
        </p:nvPicPr>
        <p:blipFill>
          <a:blip r:embed="rId5"/>
          <a:stretch>
            <a:fillRect/>
          </a:stretch>
        </p:blipFill>
        <p:spPr>
          <a:xfrm>
            <a:off x="512551" y="70969"/>
            <a:ext cx="8035831" cy="6557014"/>
          </a:xfrm>
          <a:prstGeom prst="rect">
            <a:avLst/>
          </a:prstGeom>
        </p:spPr>
      </p:pic>
    </p:spTree>
    <p:extLst>
      <p:ext uri="{BB962C8B-B14F-4D97-AF65-F5344CB8AC3E}">
        <p14:creationId xmlns:p14="http://schemas.microsoft.com/office/powerpoint/2010/main" val="4254571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799B16D3-34EE-DF9B-C99E-94DEE537B8E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graphicFrame>
        <p:nvGraphicFramePr>
          <p:cNvPr id="3" name="Диаграмма 2">
            <a:extLst>
              <a:ext uri="{FF2B5EF4-FFF2-40B4-BE49-F238E27FC236}">
                <a16:creationId xmlns:a16="http://schemas.microsoft.com/office/drawing/2014/main" id="{AAF36C01-9283-9482-D4C3-7FC02F1EAD62}"/>
              </a:ext>
            </a:extLst>
          </p:cNvPr>
          <p:cNvGraphicFramePr>
            <a:graphicFrameLocks/>
          </p:cNvGraphicFramePr>
          <p:nvPr>
            <p:extLst>
              <p:ext uri="{D42A27DB-BD31-4B8C-83A1-F6EECF244321}">
                <p14:modId xmlns:p14="http://schemas.microsoft.com/office/powerpoint/2010/main" val="4264614911"/>
              </p:ext>
            </p:extLst>
          </p:nvPr>
        </p:nvGraphicFramePr>
        <p:xfrm>
          <a:off x="491851" y="151158"/>
          <a:ext cx="8993604" cy="61842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3997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B9F53067-EB34-367F-F6A9-A6A267C8144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328A01FA-49A8-CE17-D0E0-B951C6431EF3}"/>
              </a:ext>
            </a:extLst>
          </p:cNvPr>
          <p:cNvPicPr>
            <a:picLocks noChangeAspect="1"/>
          </p:cNvPicPr>
          <p:nvPr/>
        </p:nvPicPr>
        <p:blipFill>
          <a:blip r:embed="rId5"/>
          <a:stretch>
            <a:fillRect/>
          </a:stretch>
        </p:blipFill>
        <p:spPr>
          <a:xfrm>
            <a:off x="374557" y="151158"/>
            <a:ext cx="7802064" cy="6401693"/>
          </a:xfrm>
          <a:prstGeom prst="rect">
            <a:avLst/>
          </a:prstGeom>
        </p:spPr>
      </p:pic>
    </p:spTree>
    <p:extLst>
      <p:ext uri="{BB962C8B-B14F-4D97-AF65-F5344CB8AC3E}">
        <p14:creationId xmlns:p14="http://schemas.microsoft.com/office/powerpoint/2010/main" val="19954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292" y="293519"/>
            <a:ext cx="8964246" cy="2369880"/>
          </a:xfrm>
          <a:prstGeom prst="rect">
            <a:avLst/>
          </a:prstGeom>
          <a:noFill/>
        </p:spPr>
        <p:txBody>
          <a:bodyPr wrap="square" rtlCol="0">
            <a:spAutoFit/>
          </a:bodyPr>
          <a:lstStyle/>
          <a:p>
            <a:pPr algn="just"/>
            <a:r>
              <a:rPr lang="ru-RU" dirty="0">
                <a:latin typeface="Times New Roman" panose="02020603050405020304" pitchFamily="18" charset="0"/>
                <a:ea typeface="Times New Roman" panose="02020603050405020304" pitchFamily="18" charset="0"/>
                <a:cs typeface="Times New Roman" panose="02020603050405020304" pitchFamily="18" charset="0"/>
              </a:rPr>
              <a:t>	В соответствии с требованиями статьи 13 Федерального закона от 03.07.2016 г. № 237-ФЗ «О государственной кадастровой оценке» Филиалом ФГБУ «ФКП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Росрестра</a:t>
            </a:r>
            <a:r>
              <a:rPr lang="ru-RU" dirty="0">
                <a:latin typeface="Times New Roman" panose="02020603050405020304" pitchFamily="18" charset="0"/>
                <a:ea typeface="Times New Roman" panose="02020603050405020304" pitchFamily="18" charset="0"/>
                <a:cs typeface="Times New Roman" panose="02020603050405020304" pitchFamily="18" charset="0"/>
              </a:rPr>
              <a:t>» по Курганской области был сформирован перечень земельных участков, подлежащих государственной кадастровой оценке в 2022 году, который был получен                                 ГБУ</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«Государственный</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центр</a:t>
            </a:r>
            <a:r>
              <a:rPr lang="ru-RU" spc="-28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кадастровой</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оценки</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и</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учета</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недвижимости» 9</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февраля</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2022</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года</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endParaRPr lang="ru-RU" sz="500" spc="5"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Согласно представленному перечню общее количество </a:t>
            </a:r>
          </a:p>
          <a:p>
            <a:pPr algn="ctr"/>
            <a:r>
              <a:rPr lang="ru-RU" sz="1600" b="1" dirty="0">
                <a:latin typeface="Times New Roman" panose="02020603050405020304" pitchFamily="18" charset="0"/>
                <a:cs typeface="Times New Roman" panose="02020603050405020304" pitchFamily="18" charset="0"/>
              </a:rPr>
              <a:t>земельных участков составило - 546409</a:t>
            </a:r>
          </a:p>
        </p:txBody>
      </p:sp>
      <p:graphicFrame>
        <p:nvGraphicFramePr>
          <p:cNvPr id="4" name="Таблица 3"/>
          <p:cNvGraphicFramePr>
            <a:graphicFrameLocks noGrp="1"/>
          </p:cNvGraphicFramePr>
          <p:nvPr>
            <p:extLst>
              <p:ext uri="{D42A27DB-BD31-4B8C-83A1-F6EECF244321}">
                <p14:modId xmlns:p14="http://schemas.microsoft.com/office/powerpoint/2010/main" val="3346222655"/>
              </p:ext>
            </p:extLst>
          </p:nvPr>
        </p:nvGraphicFramePr>
        <p:xfrm>
          <a:off x="1020187" y="2663399"/>
          <a:ext cx="7920613" cy="3981590"/>
        </p:xfrm>
        <a:graphic>
          <a:graphicData uri="http://schemas.openxmlformats.org/drawingml/2006/table">
            <a:tbl>
              <a:tblPr firstRow="1" firstCol="1" lastRow="1" lastCol="1" bandRow="1" bandCol="1">
                <a:tableStyleId>{5C22544A-7EE6-4342-B048-85BDC9FD1C3A}</a:tableStyleId>
              </a:tblPr>
              <a:tblGrid>
                <a:gridCol w="26174">
                  <a:extLst>
                    <a:ext uri="{9D8B030D-6E8A-4147-A177-3AD203B41FA5}">
                      <a16:colId xmlns:a16="http://schemas.microsoft.com/office/drawing/2014/main" val="2663730706"/>
                    </a:ext>
                  </a:extLst>
                </a:gridCol>
                <a:gridCol w="5243681">
                  <a:extLst>
                    <a:ext uri="{9D8B030D-6E8A-4147-A177-3AD203B41FA5}">
                      <a16:colId xmlns:a16="http://schemas.microsoft.com/office/drawing/2014/main" val="3547292081"/>
                    </a:ext>
                  </a:extLst>
                </a:gridCol>
                <a:gridCol w="2650758">
                  <a:extLst>
                    <a:ext uri="{9D8B030D-6E8A-4147-A177-3AD203B41FA5}">
                      <a16:colId xmlns:a16="http://schemas.microsoft.com/office/drawing/2014/main" val="2104306810"/>
                    </a:ext>
                  </a:extLst>
                </a:gridCol>
              </a:tblGrid>
              <a:tr h="889925">
                <a:tc>
                  <a:txBody>
                    <a:bodyPr/>
                    <a:lstStyle/>
                    <a:p>
                      <a:pPr marL="69215">
                        <a:spcBef>
                          <a:spcPts val="625"/>
                        </a:spcBef>
                        <a:spcAft>
                          <a:spcPts val="0"/>
                        </a:spcAft>
                      </a:pPr>
                      <a:r>
                        <a:rPr lang="ru-RU" sz="1200" dirty="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cs typeface="Times New Roman" panose="02020603050405020304" pitchFamily="18" charset="0"/>
                      </a:endParaRPr>
                    </a:p>
                    <a:p>
                      <a:pPr>
                        <a:spcBef>
                          <a:spcPts val="10"/>
                        </a:spcBef>
                        <a:spcAft>
                          <a:spcPts val="0"/>
                        </a:spcAft>
                      </a:pPr>
                      <a:r>
                        <a:rPr lang="ru-RU" sz="12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cs typeface="Times New Roman" panose="02020603050405020304" pitchFamily="18" charset="0"/>
                      </a:endParaRPr>
                    </a:p>
                    <a:p>
                      <a:pPr marL="69215" marR="67310">
                        <a:spcAft>
                          <a:spcPts val="0"/>
                        </a:spcAft>
                      </a:pPr>
                      <a:r>
                        <a:rPr lang="ru-RU" sz="1200" dirty="0">
                          <a:effectLst/>
                          <a:latin typeface="Times New Roman" panose="02020603050405020304" pitchFamily="18" charset="0"/>
                          <a:cs typeface="Times New Roman" panose="02020603050405020304" pitchFamily="18" charset="0"/>
                        </a:rPr>
                        <a:t>п/</a:t>
                      </a:r>
                      <a:r>
                        <a:rPr lang="ru-RU" sz="1200" spc="-235" dirty="0">
                          <a:effectLst/>
                          <a:latin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cs typeface="Times New Roman" panose="02020603050405020304" pitchFamily="18" charset="0"/>
                        </a:rPr>
                        <a:t>п</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ru-RU" sz="16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spcBef>
                          <a:spcPts val="55"/>
                        </a:spcBef>
                        <a:spcAft>
                          <a:spcPts val="0"/>
                        </a:spcAft>
                      </a:pPr>
                      <a:r>
                        <a:rPr lang="ru-RU" sz="11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Категория земель</a:t>
                      </a:r>
                    </a:p>
                  </a:txBody>
                  <a:tcPr marL="0" marR="0" marT="0" marB="0"/>
                </a:tc>
                <a:tc>
                  <a:txBody>
                    <a:bodyPr/>
                    <a:lstStyle/>
                    <a:p>
                      <a:pPr marL="6985" marR="140970">
                        <a:spcBef>
                          <a:spcPts val="605"/>
                        </a:spcBef>
                        <a:spcAft>
                          <a:spcPts val="0"/>
                        </a:spcAft>
                      </a:pPr>
                      <a:endParaRPr lang="ru-RU" sz="5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6985" marR="140970" algn="ctr">
                        <a:spcBef>
                          <a:spcPts val="605"/>
                        </a:spcBef>
                        <a:spcAft>
                          <a:spcPts val="0"/>
                        </a:spcAft>
                      </a:pPr>
                      <a:r>
                        <a:rPr lang="ru-RU" sz="1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Количество земельных участков, подлежащих государственной</a:t>
                      </a:r>
                      <a:endParaRPr lang="ru-RU" sz="16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6985" algn="ctr">
                        <a:spcBef>
                          <a:spcPts val="5"/>
                        </a:spcBef>
                        <a:spcAft>
                          <a:spcPts val="0"/>
                        </a:spcAft>
                      </a:pPr>
                      <a:r>
                        <a:rPr lang="ru-RU" sz="1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кадастровой оценке</a:t>
                      </a:r>
                      <a:endParaRPr lang="ru-RU" sz="16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85291522"/>
                  </a:ext>
                </a:extLst>
              </a:tr>
              <a:tr h="286422">
                <a:tc>
                  <a:txBody>
                    <a:bodyPr/>
                    <a:lstStyle/>
                    <a:p>
                      <a:pPr marL="69215">
                        <a:spcBef>
                          <a:spcPts val="595"/>
                        </a:spcBef>
                        <a:spcAft>
                          <a:spcPts val="0"/>
                        </a:spcAft>
                      </a:pPr>
                      <a:r>
                        <a:rPr lang="ru-RU" sz="1200">
                          <a:effectLst/>
                          <a:latin typeface="Times New Roman" panose="02020603050405020304" pitchFamily="18" charset="0"/>
                          <a:cs typeface="Times New Roman" panose="02020603050405020304" pitchFamily="18" charset="0"/>
                        </a:rPr>
                        <a:t>1</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spcBef>
                          <a:spcPts val="595"/>
                        </a:spcBef>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Земли лесного фонда</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lgn="ctr">
                        <a:spcBef>
                          <a:spcPts val="595"/>
                        </a:spcBef>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858</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351131788"/>
                  </a:ext>
                </a:extLst>
              </a:tr>
              <a:tr h="287640">
                <a:tc>
                  <a:txBody>
                    <a:bodyPr/>
                    <a:lstStyle/>
                    <a:p>
                      <a:pPr marL="69215">
                        <a:spcBef>
                          <a:spcPts val="605"/>
                        </a:spcBef>
                        <a:spcAft>
                          <a:spcPts val="0"/>
                        </a:spcAft>
                      </a:pPr>
                      <a:r>
                        <a:rPr lang="ru-RU" sz="1200">
                          <a:effectLst/>
                          <a:latin typeface="Times New Roman" panose="02020603050405020304" pitchFamily="18" charset="0"/>
                          <a:cs typeface="Times New Roman" panose="02020603050405020304" pitchFamily="18" charset="0"/>
                        </a:rPr>
                        <a:t>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spcBef>
                          <a:spcPts val="605"/>
                        </a:spcBef>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Земли водного фонда</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lgn="ctr">
                        <a:spcBef>
                          <a:spcPts val="605"/>
                        </a:spcBef>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21</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97310888"/>
                  </a:ext>
                </a:extLst>
              </a:tr>
              <a:tr h="286422">
                <a:tc>
                  <a:txBody>
                    <a:bodyPr/>
                    <a:lstStyle/>
                    <a:p>
                      <a:pPr marL="69215">
                        <a:spcBef>
                          <a:spcPts val="595"/>
                        </a:spcBef>
                        <a:spcAft>
                          <a:spcPts val="0"/>
                        </a:spcAft>
                      </a:pPr>
                      <a:r>
                        <a:rPr lang="ru-RU" sz="1200">
                          <a:effectLst/>
                          <a:latin typeface="Times New Roman" panose="02020603050405020304" pitchFamily="18" charset="0"/>
                          <a:cs typeface="Times New Roman" panose="02020603050405020304" pitchFamily="18" charset="0"/>
                        </a:rPr>
                        <a:t>3</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spcBef>
                          <a:spcPts val="595"/>
                        </a:spcBef>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Земли населенных пунктов</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lgn="ctr">
                        <a:spcBef>
                          <a:spcPts val="595"/>
                        </a:spcBef>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436564</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05516605"/>
                  </a:ext>
                </a:extLst>
              </a:tr>
              <a:tr h="287031">
                <a:tc>
                  <a:txBody>
                    <a:bodyPr/>
                    <a:lstStyle/>
                    <a:p>
                      <a:pPr marL="69215">
                        <a:spcBef>
                          <a:spcPts val="605"/>
                        </a:spcBef>
                        <a:spcAft>
                          <a:spcPts val="0"/>
                        </a:spcAft>
                      </a:pPr>
                      <a:r>
                        <a:rPr lang="ru-RU" sz="1200">
                          <a:effectLst/>
                          <a:latin typeface="Times New Roman" panose="02020603050405020304" pitchFamily="18" charset="0"/>
                          <a:cs typeface="Times New Roman" panose="02020603050405020304" pitchFamily="18" charset="0"/>
                        </a:rPr>
                        <a:t>4</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spcBef>
                          <a:spcPts val="605"/>
                        </a:spcBef>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Земли особо охраняемых территорий</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lgn="ctr">
                        <a:spcBef>
                          <a:spcPts val="605"/>
                        </a:spcBef>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182</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65934944"/>
                  </a:ext>
                </a:extLst>
              </a:tr>
              <a:tr h="751492">
                <a:tc>
                  <a:txBody>
                    <a:bodyPr/>
                    <a:lstStyle/>
                    <a:p>
                      <a:pPr>
                        <a:spcAft>
                          <a:spcPts val="0"/>
                        </a:spcAft>
                      </a:pPr>
                      <a:r>
                        <a:rPr lang="ru-RU" sz="1600">
                          <a:effectLst/>
                          <a:latin typeface="Times New Roman" panose="02020603050405020304" pitchFamily="18" charset="0"/>
                          <a:cs typeface="Times New Roman" panose="02020603050405020304" pitchFamily="18" charset="0"/>
                        </a:rPr>
                        <a:t> </a:t>
                      </a:r>
                    </a:p>
                    <a:p>
                      <a:pPr>
                        <a:spcAft>
                          <a:spcPts val="0"/>
                        </a:spcAft>
                      </a:pPr>
                      <a:r>
                        <a:rPr lang="ru-RU" sz="1600">
                          <a:effectLst/>
                          <a:latin typeface="Times New Roman" panose="02020603050405020304" pitchFamily="18" charset="0"/>
                          <a:cs typeface="Times New Roman" panose="02020603050405020304" pitchFamily="18" charset="0"/>
                        </a:rPr>
                        <a:t> </a:t>
                      </a:r>
                    </a:p>
                    <a:p>
                      <a:pPr marL="69215">
                        <a:spcBef>
                          <a:spcPts val="845"/>
                        </a:spcBef>
                        <a:spcAft>
                          <a:spcPts val="0"/>
                        </a:spcAft>
                      </a:pPr>
                      <a:r>
                        <a:rPr lang="ru-RU" sz="1200">
                          <a:effectLst/>
                          <a:latin typeface="Times New Roman" panose="02020603050405020304" pitchFamily="18" charset="0"/>
                          <a:cs typeface="Times New Roman" panose="02020603050405020304" pitchFamily="18" charset="0"/>
                        </a:rPr>
                        <a:t>5</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lgn="just">
                        <a:lnSpc>
                          <a:spcPct val="115000"/>
                        </a:lnSpc>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Земли промышленности, энергетики, транспорта, связи, радиовещания, телевидения, информатики, земли для обеспечения космической деятельности, земли обороны,</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6985" algn="just">
                        <a:lnSpc>
                          <a:spcPts val="1055"/>
                        </a:lnSpc>
                        <a:spcBef>
                          <a:spcPts val="10"/>
                        </a:spcBef>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безопасности и земли иного специального назначения</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marL="6985" algn="ctr">
                        <a:spcBef>
                          <a:spcPts val="720"/>
                        </a:spcBef>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10757</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2021938"/>
                  </a:ext>
                </a:extLst>
              </a:tr>
              <a:tr h="286422">
                <a:tc>
                  <a:txBody>
                    <a:bodyPr/>
                    <a:lstStyle/>
                    <a:p>
                      <a:pPr marL="69215">
                        <a:spcBef>
                          <a:spcPts val="595"/>
                        </a:spcBef>
                        <a:spcAft>
                          <a:spcPts val="0"/>
                        </a:spcAft>
                      </a:pPr>
                      <a:r>
                        <a:rPr lang="ru-RU" sz="1200">
                          <a:effectLst/>
                          <a:latin typeface="Times New Roman" panose="02020603050405020304" pitchFamily="18" charset="0"/>
                          <a:cs typeface="Times New Roman" panose="02020603050405020304" pitchFamily="18" charset="0"/>
                        </a:rPr>
                        <a:t>6</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spcBef>
                          <a:spcPts val="595"/>
                        </a:spcBef>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Земли сельскохозяйственного назначения</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lgn="ctr">
                        <a:spcBef>
                          <a:spcPts val="595"/>
                        </a:spcBef>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97883</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07904936"/>
                  </a:ext>
                </a:extLst>
              </a:tr>
              <a:tr h="287640">
                <a:tc>
                  <a:txBody>
                    <a:bodyPr/>
                    <a:lstStyle/>
                    <a:p>
                      <a:pPr marL="69215">
                        <a:spcBef>
                          <a:spcPts val="605"/>
                        </a:spcBef>
                        <a:spcAft>
                          <a:spcPts val="0"/>
                        </a:spcAft>
                      </a:pPr>
                      <a:r>
                        <a:rPr lang="ru-RU" sz="1200">
                          <a:effectLst/>
                          <a:latin typeface="Times New Roman" panose="02020603050405020304" pitchFamily="18" charset="0"/>
                          <a:cs typeface="Times New Roman" panose="02020603050405020304" pitchFamily="18" charset="0"/>
                        </a:rPr>
                        <a:t>7</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spcBef>
                          <a:spcPts val="605"/>
                        </a:spcBef>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Земли запаса</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lgn="ctr">
                        <a:spcBef>
                          <a:spcPts val="605"/>
                        </a:spcBef>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62</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2412261"/>
                  </a:ext>
                </a:extLst>
              </a:tr>
              <a:tr h="286422">
                <a:tc>
                  <a:txBody>
                    <a:bodyPr/>
                    <a:lstStyle/>
                    <a:p>
                      <a:pPr marL="69215">
                        <a:spcBef>
                          <a:spcPts val="595"/>
                        </a:spcBef>
                        <a:spcAft>
                          <a:spcPts val="0"/>
                        </a:spcAft>
                      </a:pPr>
                      <a:r>
                        <a:rPr lang="ru-RU" sz="1200">
                          <a:effectLst/>
                          <a:latin typeface="Times New Roman" panose="02020603050405020304" pitchFamily="18" charset="0"/>
                          <a:cs typeface="Times New Roman" panose="02020603050405020304" pitchFamily="18" charset="0"/>
                        </a:rPr>
                        <a:t>8</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Bef>
                          <a:spcPts val="595"/>
                        </a:spcBef>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Категория не установлена</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lgn="ctr">
                        <a:spcBef>
                          <a:spcPts val="595"/>
                        </a:spcBef>
                        <a:spcAft>
                          <a:spcPts val="0"/>
                        </a:spcAft>
                      </a:pPr>
                      <a:r>
                        <a:rPr lang="ru-RU"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82</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79663331"/>
                  </a:ext>
                </a:extLst>
              </a:tr>
              <a:tr h="287031">
                <a:tc>
                  <a:txBody>
                    <a:bodyPr/>
                    <a:lstStyle/>
                    <a:p>
                      <a:pPr>
                        <a:spcAft>
                          <a:spcPts val="0"/>
                        </a:spcAft>
                      </a:pPr>
                      <a:r>
                        <a:rPr lang="ru-RU" sz="1600">
                          <a:effectLst/>
                          <a:latin typeface="Times New Roman" panose="02020603050405020304" pitchFamily="18" charset="0"/>
                          <a:cs typeface="Times New Roman" panose="02020603050405020304" pitchFamily="18" charset="0"/>
                        </a:rPr>
                        <a:t> </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spcBef>
                          <a:spcPts val="605"/>
                        </a:spcBef>
                        <a:spcAft>
                          <a:spcPts val="0"/>
                        </a:spcAft>
                      </a:pPr>
                      <a:r>
                        <a:rPr lang="ru-RU" sz="1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ИТОГО</a:t>
                      </a:r>
                      <a:endParaRPr lang="ru-RU" sz="16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algn="ctr">
                        <a:spcBef>
                          <a:spcPts val="605"/>
                        </a:spcBef>
                        <a:spcAft>
                          <a:spcPts val="0"/>
                        </a:spcAft>
                      </a:pPr>
                      <a:r>
                        <a:rPr lang="ru-RU" sz="1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546409</a:t>
                      </a:r>
                      <a:endParaRPr lang="ru-RU" sz="16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5700084"/>
                  </a:ext>
                </a:extLst>
              </a:tr>
            </a:tbl>
          </a:graphicData>
        </a:graphic>
      </p:graphicFrame>
      <p:pic>
        <p:nvPicPr>
          <p:cNvPr id="7"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461DF411-F58E-38C8-11F4-9EE7679B317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752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8CE432-F2B5-F2E7-E0DF-A15BC76269B4}"/>
              </a:ext>
            </a:extLst>
          </p:cNvPr>
          <p:cNvSpPr txBox="1"/>
          <p:nvPr/>
        </p:nvSpPr>
        <p:spPr>
          <a:xfrm>
            <a:off x="527786" y="112707"/>
            <a:ext cx="8816741" cy="6632585"/>
          </a:xfrm>
          <a:prstGeom prst="rect">
            <a:avLst/>
          </a:prstGeom>
          <a:noFill/>
        </p:spPr>
        <p:txBody>
          <a:bodyPr wrap="square">
            <a:spAutoFit/>
          </a:bodyPr>
          <a:lstStyle/>
          <a:p>
            <a:r>
              <a:rPr lang="ru-RU" sz="1700" dirty="0">
                <a:solidFill>
                  <a:schemeClr val="tx1"/>
                </a:solidFill>
                <a:latin typeface="Times New Roman" panose="02020603050405020304" pitchFamily="18" charset="0"/>
                <a:cs typeface="Times New Roman" panose="02020603050405020304" pitchFamily="18" charset="0"/>
              </a:rPr>
              <a:t>В настоящее время проект отчета об итогах государственной кадастровой оценке (далее – проект Отчета) опубликован на официальном сайте ГБУ «Государственный центр кадастровой оценки и учета недвижимости» в разделе «Отчеты ГКО» и размещен в фонде данных государственной кадастровой оценки.</a:t>
            </a:r>
          </a:p>
          <a:p>
            <a:br>
              <a:rPr lang="ru-RU" sz="1700" dirty="0">
                <a:solidFill>
                  <a:schemeClr val="tx1"/>
                </a:solidFill>
                <a:latin typeface="Times New Roman" panose="02020603050405020304" pitchFamily="18" charset="0"/>
                <a:cs typeface="Times New Roman" panose="02020603050405020304" pitchFamily="18" charset="0"/>
              </a:rPr>
            </a:br>
            <a:r>
              <a:rPr lang="ru-RU" sz="1700" dirty="0">
                <a:solidFill>
                  <a:schemeClr val="tx1"/>
                </a:solidFill>
                <a:latin typeface="Times New Roman" panose="02020603050405020304" pitchFamily="18" charset="0"/>
                <a:cs typeface="Times New Roman" panose="02020603050405020304" pitchFamily="18" charset="0"/>
              </a:rPr>
              <a:t>	Начиная с 3 августа текущего года ГБУ «Государственный центр кадастровой оценки и учета недвижимости» осуществляет прием замечаний к проекту Отчета. </a:t>
            </a:r>
            <a:br>
              <a:rPr lang="ru-RU" sz="1700" dirty="0">
                <a:solidFill>
                  <a:schemeClr val="tx1"/>
                </a:solidFill>
                <a:latin typeface="Times New Roman" panose="02020603050405020304" pitchFamily="18" charset="0"/>
                <a:cs typeface="Times New Roman" panose="02020603050405020304" pitchFamily="18" charset="0"/>
              </a:rPr>
            </a:br>
            <a:r>
              <a:rPr lang="ru-RU" sz="1700" dirty="0">
                <a:solidFill>
                  <a:schemeClr val="tx1"/>
                </a:solidFill>
                <a:latin typeface="Times New Roman" panose="02020603050405020304" pitchFamily="18" charset="0"/>
                <a:cs typeface="Times New Roman" panose="02020603050405020304" pitchFamily="18" charset="0"/>
              </a:rPr>
              <a:t>	Срок принятия и рассмотрения замечаний к проекту отчета составляет </a:t>
            </a:r>
            <a:r>
              <a:rPr lang="ru-RU" sz="1700" b="1" dirty="0">
                <a:solidFill>
                  <a:schemeClr val="tx1"/>
                </a:solidFill>
                <a:latin typeface="Times New Roman" panose="02020603050405020304" pitchFamily="18" charset="0"/>
                <a:cs typeface="Times New Roman" panose="02020603050405020304" pitchFamily="18" charset="0"/>
              </a:rPr>
              <a:t>30 дней (последний день 2 сентября 2022 г.).</a:t>
            </a:r>
            <a:br>
              <a:rPr lang="ru-RU" sz="1700" dirty="0">
                <a:solidFill>
                  <a:schemeClr val="tx1"/>
                </a:solidFill>
                <a:latin typeface="Times New Roman" panose="02020603050405020304" pitchFamily="18" charset="0"/>
                <a:cs typeface="Times New Roman" panose="02020603050405020304" pitchFamily="18" charset="0"/>
              </a:rPr>
            </a:br>
            <a:br>
              <a:rPr lang="ru-RU" sz="1700" dirty="0">
                <a:solidFill>
                  <a:schemeClr val="tx1"/>
                </a:solidFill>
                <a:latin typeface="Times New Roman" panose="02020603050405020304" pitchFamily="18" charset="0"/>
                <a:cs typeface="Times New Roman" panose="02020603050405020304" pitchFamily="18" charset="0"/>
              </a:rPr>
            </a:br>
            <a:r>
              <a:rPr lang="ru-RU" sz="1700" dirty="0">
                <a:solidFill>
                  <a:schemeClr val="tx1"/>
                </a:solidFill>
                <a:latin typeface="Times New Roman" panose="02020603050405020304" pitchFamily="18" charset="0"/>
                <a:cs typeface="Times New Roman" panose="02020603050405020304" pitchFamily="18" charset="0"/>
              </a:rPr>
              <a:t>	Замечания к проекту Отчета могут быть представлены любыми лицами в бюджетное учреждение или многофункциональный центр лично, регистрируемым почтовым отправлением с уведомлением о вручении или с использованием информационно-телекоммуникационных сетей общего пользования, в том числе сети "Интернет". </a:t>
            </a:r>
            <a:br>
              <a:rPr lang="ru-RU" sz="1700" dirty="0">
                <a:solidFill>
                  <a:schemeClr val="tx1"/>
                </a:solidFill>
                <a:latin typeface="Times New Roman" panose="02020603050405020304" pitchFamily="18" charset="0"/>
                <a:cs typeface="Times New Roman" panose="02020603050405020304" pitchFamily="18" charset="0"/>
              </a:rPr>
            </a:br>
            <a:r>
              <a:rPr lang="ru-RU" sz="1700" dirty="0">
                <a:solidFill>
                  <a:schemeClr val="tx1"/>
                </a:solidFill>
                <a:latin typeface="Times New Roman" panose="02020603050405020304" pitchFamily="18" charset="0"/>
                <a:cs typeface="Times New Roman" panose="02020603050405020304" pitchFamily="18" charset="0"/>
              </a:rPr>
              <a:t>	</a:t>
            </a:r>
            <a:br>
              <a:rPr lang="ru-RU" sz="1700" dirty="0">
                <a:solidFill>
                  <a:schemeClr val="tx1"/>
                </a:solidFill>
                <a:latin typeface="Times New Roman" panose="02020603050405020304" pitchFamily="18" charset="0"/>
                <a:cs typeface="Times New Roman" panose="02020603050405020304" pitchFamily="18" charset="0"/>
              </a:rPr>
            </a:br>
            <a:r>
              <a:rPr lang="ru-RU" sz="1700" dirty="0">
                <a:solidFill>
                  <a:schemeClr val="tx1"/>
                </a:solidFill>
                <a:latin typeface="Times New Roman" panose="02020603050405020304" pitchFamily="18" charset="0"/>
                <a:cs typeface="Times New Roman" panose="02020603050405020304" pitchFamily="18" charset="0"/>
              </a:rPr>
              <a:t>	К замечанию к проекту Отчета могут быть приложены документы, подтверждающие наличие ошибок, допущенных при определении кадастровой стоимости, а также иные документы, содержащие сведения о характеристиках объектов недвижимости, которые не были учтены при определении их кадастровой стоимости.</a:t>
            </a:r>
          </a:p>
          <a:p>
            <a:r>
              <a:rPr lang="ru-RU" sz="1700" dirty="0">
                <a:latin typeface="Times New Roman" panose="02020603050405020304" pitchFamily="18" charset="0"/>
                <a:cs typeface="Times New Roman" panose="02020603050405020304" pitchFamily="18" charset="0"/>
              </a:rPr>
              <a:t>	 </a:t>
            </a:r>
          </a:p>
          <a:p>
            <a:r>
              <a:rPr lang="ru-RU" sz="1700" dirty="0">
                <a:solidFill>
                  <a:schemeClr val="tx1"/>
                </a:solidFill>
                <a:latin typeface="Times New Roman" panose="02020603050405020304" pitchFamily="18" charset="0"/>
                <a:cs typeface="Times New Roman" panose="02020603050405020304" pitchFamily="18" charset="0"/>
              </a:rPr>
              <a:t>	По окончанию срока принятия и рассмотрения замечаний Учреждение готовит обновленную версию проекта отчета  и справку с информацией об учтенных и неучтенных замечаниях к проекту отчета, которые должен пройти проверку в Росреестре на соответствие методическим указаниям о государственной кадастровой оценке по критериям, установленным приказом Росреестра от 14.06.2022  N П/0226.</a:t>
            </a:r>
          </a:p>
        </p:txBody>
      </p:sp>
    </p:spTree>
    <p:extLst>
      <p:ext uri="{BB962C8B-B14F-4D97-AF65-F5344CB8AC3E}">
        <p14:creationId xmlns:p14="http://schemas.microsoft.com/office/powerpoint/2010/main" val="575825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4000" r="-14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2A58C0-9623-67F0-6D6C-587599340DF3}"/>
              </a:ext>
            </a:extLst>
          </p:cNvPr>
          <p:cNvSpPr>
            <a:spLocks noGrp="1"/>
          </p:cNvSpPr>
          <p:nvPr>
            <p:ph type="title"/>
          </p:nvPr>
        </p:nvSpPr>
        <p:spPr>
          <a:xfrm>
            <a:off x="1114610" y="1899739"/>
            <a:ext cx="8596668" cy="1320800"/>
          </a:xfrm>
          <a:blipFill>
            <a:blip r:embed="rId3">
              <a:alphaModFix amt="18000"/>
            </a:blip>
            <a:tile tx="0" ty="0" sx="100000" sy="100000" flip="none" algn="tl"/>
          </a:blipFill>
        </p:spPr>
        <p:txBody>
          <a:bodyPr>
            <a:normAutofit fontScale="90000"/>
          </a:bodyPr>
          <a:lstStyle/>
          <a:p>
            <a:pPr algn="ctr"/>
            <a:r>
              <a:rPr lang="ru-RU" sz="4000" dirty="0">
                <a:solidFill>
                  <a:schemeClr val="tx1"/>
                </a:solidFill>
                <a:latin typeface="Times New Roman" panose="02020603050405020304" pitchFamily="18" charset="0"/>
                <a:cs typeface="Times New Roman" panose="02020603050405020304" pitchFamily="18" charset="0"/>
              </a:rPr>
              <a:t>Спасибо за внимание!</a:t>
            </a:r>
            <a:br>
              <a:rPr lang="ru-RU" sz="4000" dirty="0">
                <a:solidFill>
                  <a:schemeClr val="tx1"/>
                </a:solidFill>
                <a:latin typeface="Times New Roman" panose="02020603050405020304" pitchFamily="18" charset="0"/>
                <a:cs typeface="Times New Roman" panose="02020603050405020304" pitchFamily="18" charset="0"/>
              </a:rPr>
            </a:br>
            <a:br>
              <a:rPr lang="ru-RU" sz="4000" dirty="0">
                <a:solidFill>
                  <a:schemeClr val="tx1"/>
                </a:solidFill>
                <a:latin typeface="Times New Roman" panose="02020603050405020304" pitchFamily="18" charset="0"/>
                <a:cs typeface="Times New Roman" panose="02020603050405020304" pitchFamily="18" charset="0"/>
              </a:rPr>
            </a:br>
            <a:br>
              <a:rPr lang="ru-RU" sz="4000" dirty="0">
                <a:solidFill>
                  <a:schemeClr val="tx1"/>
                </a:solidFill>
                <a:latin typeface="Times New Roman" panose="02020603050405020304" pitchFamily="18" charset="0"/>
                <a:cs typeface="Times New Roman" panose="02020603050405020304" pitchFamily="18" charset="0"/>
              </a:rPr>
            </a:br>
            <a:br>
              <a:rPr lang="ru-RU" sz="4000" dirty="0">
                <a:solidFill>
                  <a:schemeClr val="tx1"/>
                </a:solidFill>
                <a:latin typeface="Times New Roman" panose="02020603050405020304" pitchFamily="18" charset="0"/>
                <a:cs typeface="Times New Roman" panose="02020603050405020304" pitchFamily="18" charset="0"/>
              </a:rPr>
            </a:br>
            <a:br>
              <a:rPr lang="ru-RU" sz="4000" dirty="0">
                <a:solidFill>
                  <a:schemeClr val="tx1"/>
                </a:solidFill>
                <a:latin typeface="Times New Roman" panose="02020603050405020304" pitchFamily="18" charset="0"/>
                <a:cs typeface="Times New Roman" panose="02020603050405020304" pitchFamily="18" charset="0"/>
              </a:rPr>
            </a:br>
            <a:endParaRPr lang="ru-RU" sz="4000"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DC352540-B9B3-F2B5-3E38-5B3B8EE72BD1}"/>
              </a:ext>
            </a:extLst>
          </p:cNvPr>
          <p:cNvPicPr>
            <a:picLocks noChangeAspect="1"/>
          </p:cNvPicPr>
          <p:nvPr/>
        </p:nvPicPr>
        <p:blipFill>
          <a:blip r:embed="rId4"/>
          <a:stretch>
            <a:fillRect/>
          </a:stretch>
        </p:blipFill>
        <p:spPr>
          <a:xfrm>
            <a:off x="5943599" y="5404738"/>
            <a:ext cx="5811005" cy="1320800"/>
          </a:xfrm>
          <a:prstGeom prst="rect">
            <a:avLst/>
          </a:prstGeom>
        </p:spPr>
      </p:pic>
    </p:spTree>
    <p:extLst>
      <p:ext uri="{BB962C8B-B14F-4D97-AF65-F5344CB8AC3E}">
        <p14:creationId xmlns:p14="http://schemas.microsoft.com/office/powerpoint/2010/main" val="6749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D0D480-BBD5-4ABB-5877-D1D32AC3DFE3}"/>
              </a:ext>
            </a:extLst>
          </p:cNvPr>
          <p:cNvSpPr>
            <a:spLocks noGrp="1"/>
          </p:cNvSpPr>
          <p:nvPr>
            <p:ph type="title"/>
          </p:nvPr>
        </p:nvSpPr>
        <p:spPr>
          <a:xfrm>
            <a:off x="304800" y="151158"/>
            <a:ext cx="9097107" cy="1669827"/>
          </a:xfrm>
        </p:spPr>
        <p:txBody>
          <a:bodyPr>
            <a:noAutofit/>
          </a:bodyPr>
          <a:lstStyle/>
          <a:p>
            <a:pPr algn="just" fontAlgn="base"/>
            <a:r>
              <a:rPr lang="ru-RU" sz="1400" b="0" i="0" dirty="0">
                <a:solidFill>
                  <a:srgbClr val="444444"/>
                </a:solidFill>
                <a:effectLst/>
                <a:latin typeface="Times New Roman" panose="02020603050405020304" pitchFamily="18" charset="0"/>
                <a:cs typeface="Times New Roman" panose="02020603050405020304" pitchFamily="18" charset="0"/>
              </a:rPr>
              <a:t>	Кадастровая стоимость определяется в соответствии с Федеральным законом от 03.07.2016 г. № 237-ФЗ «О государственной кадастровой оценке», Методическими указаниями о государственной кадастровой оценке, утвержденными приказом Росреестра от 4 августа 2021 г. N П/336, на основе рыночной информации и иной информации, связанной с экономическими характеристиками использования объекта недвижимости, без учета имущественных прав на данный объект, кроме права собственности.</a:t>
            </a:r>
            <a:r>
              <a:rPr lang="ru-RU" sz="1400" b="0" i="0" dirty="0">
                <a:solidFill>
                  <a:schemeClr val="bg1"/>
                </a:solidFill>
                <a:effectLst/>
                <a:latin typeface="Times New Roman" panose="02020603050405020304" pitchFamily="18" charset="0"/>
                <a:cs typeface="Times New Roman" panose="02020603050405020304" pitchFamily="18" charset="0"/>
              </a:rPr>
              <a:t>……………………………………………………</a:t>
            </a:r>
            <a:r>
              <a:rPr lang="ru-RU" sz="1400" b="0" i="0" dirty="0">
                <a:solidFill>
                  <a:srgbClr val="444444"/>
                </a:solidFill>
                <a:effectLst/>
                <a:latin typeface="Times New Roman" panose="02020603050405020304" pitchFamily="18" charset="0"/>
                <a:cs typeface="Times New Roman" panose="02020603050405020304" pitchFamily="18" charset="0"/>
              </a:rPr>
              <a:t>                                                                                  </a:t>
            </a:r>
            <a:br>
              <a:rPr lang="ru-RU" sz="1400" b="0" i="0" dirty="0">
                <a:solidFill>
                  <a:srgbClr val="444444"/>
                </a:solidFill>
                <a:effectLst/>
                <a:latin typeface="Times New Roman" panose="02020603050405020304" pitchFamily="18" charset="0"/>
                <a:cs typeface="Times New Roman" panose="02020603050405020304" pitchFamily="18" charset="0"/>
              </a:rPr>
            </a:br>
            <a:r>
              <a:rPr lang="ru-RU" sz="1400" b="0" i="0" dirty="0">
                <a:solidFill>
                  <a:srgbClr val="444444"/>
                </a:solidFill>
                <a:effectLst/>
                <a:latin typeface="Times New Roman" panose="02020603050405020304" pitchFamily="18" charset="0"/>
                <a:cs typeface="Times New Roman" panose="02020603050405020304" pitchFamily="18" charset="0"/>
              </a:rPr>
              <a:t>	Определение кадастровой стоимости предполагает расчет вероятной суммы типичных для рынка затрат, необходимых для приобретения объекта недвижимости на открытом и конкурентном рынке.</a:t>
            </a:r>
          </a:p>
        </p:txBody>
      </p:sp>
      <p:sp>
        <p:nvSpPr>
          <p:cNvPr id="3" name="Объект 2">
            <a:extLst>
              <a:ext uri="{FF2B5EF4-FFF2-40B4-BE49-F238E27FC236}">
                <a16:creationId xmlns:a16="http://schemas.microsoft.com/office/drawing/2014/main" id="{BB417270-1D9F-A50F-FF18-369927EC9D1A}"/>
              </a:ext>
            </a:extLst>
          </p:cNvPr>
          <p:cNvSpPr>
            <a:spLocks noGrp="1"/>
          </p:cNvSpPr>
          <p:nvPr>
            <p:ph sz="half" idx="1"/>
          </p:nvPr>
        </p:nvSpPr>
        <p:spPr>
          <a:xfrm>
            <a:off x="304800" y="1688124"/>
            <a:ext cx="9011138" cy="4765323"/>
          </a:xfrm>
        </p:spPr>
        <p:txBody>
          <a:bodyPr>
            <a:normAutofit/>
          </a:bodyPr>
          <a:lstStyle/>
          <a:p>
            <a:pPr marL="0" indent="0" algn="just">
              <a:spcBef>
                <a:spcPts val="0"/>
              </a:spcBef>
              <a:buSzPts val="1200"/>
              <a:buNone/>
              <a:tabLst>
                <a:tab pos="208280" algn="l"/>
              </a:tabLst>
            </a:pPr>
            <a:r>
              <a:rPr lang="ru-RU" sz="1400" b="0" i="0" dirty="0">
                <a:solidFill>
                  <a:srgbClr val="444444"/>
                </a:solidFill>
                <a:effectLst/>
                <a:latin typeface="Times New Roman" panose="02020603050405020304" pitchFamily="18" charset="0"/>
                <a:cs typeface="Times New Roman" panose="02020603050405020304" pitchFamily="18" charset="0"/>
              </a:rPr>
              <a:t>	     При определении кадастровой стоимости используются методы массовой оценки, которые предполагают разделение объектов недвижимости по группам с учетом вида их использования.</a:t>
            </a:r>
          </a:p>
          <a:p>
            <a:pPr marL="0" indent="0" algn="just">
              <a:spcBef>
                <a:spcPts val="0"/>
              </a:spcBef>
              <a:buSzPts val="1200"/>
              <a:buNone/>
              <a:tabLst>
                <a:tab pos="208280" algn="l"/>
              </a:tabLst>
            </a:pPr>
            <a:endParaRPr lang="ru-RU" sz="500" b="0" i="0" dirty="0">
              <a:solidFill>
                <a:srgbClr val="444444"/>
              </a:solidFill>
              <a:effectLst/>
              <a:latin typeface="Times New Roman" panose="02020603050405020304" pitchFamily="18" charset="0"/>
              <a:cs typeface="Times New Roman" panose="02020603050405020304" pitchFamily="18" charset="0"/>
            </a:endParaRPr>
          </a:p>
          <a:p>
            <a:pPr marL="0" indent="0" algn="just">
              <a:spcBef>
                <a:spcPts val="0"/>
              </a:spcBef>
              <a:buSzPts val="1200"/>
              <a:buNone/>
              <a:tabLst>
                <a:tab pos="208280" algn="l"/>
              </a:tabLst>
            </a:pPr>
            <a:r>
              <a:rPr lang="ru-RU" sz="1400" dirty="0">
                <a:solidFill>
                  <a:srgbClr val="444444"/>
                </a:solidFill>
                <a:latin typeface="Times New Roman" panose="02020603050405020304" pitchFamily="18" charset="0"/>
                <a:cs typeface="Times New Roman" panose="02020603050405020304" pitchFamily="18" charset="0"/>
              </a:rPr>
              <a:t>	     С</a:t>
            </a:r>
            <a:r>
              <a:rPr lang="ru-RU" sz="1400" b="0" i="0" dirty="0">
                <a:solidFill>
                  <a:srgbClr val="444444"/>
                </a:solidFill>
                <a:effectLst/>
                <a:latin typeface="Times New Roman" panose="02020603050405020304" pitchFamily="18" charset="0"/>
                <a:cs typeface="Times New Roman" panose="02020603050405020304" pitchFamily="18" charset="0"/>
              </a:rPr>
              <a:t>огласно требованиям Методических указаний о ГКО земельные участки, подлежащие государственной кадастровой оценке, были отнесены к следующим группам (сегментам рынка недвижимости):</a:t>
            </a:r>
            <a:endParaRPr lang="ru-RU" sz="14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50"/>
              </a:spcBef>
              <a:buNone/>
            </a:pPr>
            <a:endParaRPr lang="ru-RU" dirty="0">
              <a:solidFill>
                <a:schemeClr val="tx1"/>
              </a:solidFill>
            </a:endParaRPr>
          </a:p>
        </p:txBody>
      </p:sp>
      <p:pic>
        <p:nvPicPr>
          <p:cNvPr id="5"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461DF411-F58E-38C8-11F4-9EE7679B317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F4B60AE0-2B6E-B644-ECC7-64887FF9FFCE}"/>
              </a:ext>
            </a:extLst>
          </p:cNvPr>
          <p:cNvPicPr>
            <a:picLocks noChangeAspect="1"/>
          </p:cNvPicPr>
          <p:nvPr/>
        </p:nvPicPr>
        <p:blipFill>
          <a:blip r:embed="rId5"/>
          <a:stretch>
            <a:fillRect/>
          </a:stretch>
        </p:blipFill>
        <p:spPr>
          <a:xfrm>
            <a:off x="1661503" y="2704123"/>
            <a:ext cx="6826005" cy="4002719"/>
          </a:xfrm>
          <a:prstGeom prst="rect">
            <a:avLst/>
          </a:prstGeom>
        </p:spPr>
      </p:pic>
    </p:spTree>
    <p:extLst>
      <p:ext uri="{BB962C8B-B14F-4D97-AF65-F5344CB8AC3E}">
        <p14:creationId xmlns:p14="http://schemas.microsoft.com/office/powerpoint/2010/main" val="67406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9000" b="-9000"/>
          </a:stretch>
        </a:blipFill>
        <a:effectLst/>
      </p:bgPr>
    </p:bg>
    <p:spTree>
      <p:nvGrpSpPr>
        <p:cNvPr id="1" name=""/>
        <p:cNvGrpSpPr/>
        <p:nvPr/>
      </p:nvGrpSpPr>
      <p:grpSpPr>
        <a:xfrm>
          <a:off x="0" y="0"/>
          <a:ext cx="0" cy="0"/>
          <a:chOff x="0" y="0"/>
          <a:chExt cx="0" cy="0"/>
        </a:xfrm>
      </p:grpSpPr>
      <p:sp>
        <p:nvSpPr>
          <p:cNvPr id="4" name="Объект 3"/>
          <p:cNvSpPr>
            <a:spLocks noGrp="1"/>
          </p:cNvSpPr>
          <p:nvPr>
            <p:ph sz="half" idx="2"/>
          </p:nvPr>
        </p:nvSpPr>
        <p:spPr>
          <a:xfrm>
            <a:off x="566283" y="1522315"/>
            <a:ext cx="9004722" cy="4800331"/>
          </a:xfrm>
        </p:spPr>
        <p:txBody>
          <a:bodyPr>
            <a:normAutofit fontScale="92500" lnSpcReduction="10000"/>
          </a:bodyPr>
          <a:lstStyle/>
          <a:p>
            <a:pPr algn="just"/>
            <a:r>
              <a:rPr lang="ru-RU" dirty="0">
                <a:solidFill>
                  <a:schemeClr val="tx1"/>
                </a:solidFill>
                <a:latin typeface="Times New Roman" panose="02020603050405020304" pitchFamily="18" charset="0"/>
                <a:cs typeface="Times New Roman" panose="02020603050405020304" pitchFamily="18" charset="0"/>
              </a:rPr>
              <a:t>Категория земель (при наличии ее влияния);</a:t>
            </a:r>
          </a:p>
          <a:p>
            <a:pPr algn="just"/>
            <a:r>
              <a:rPr lang="ru-RU" dirty="0">
                <a:solidFill>
                  <a:schemeClr val="tx1"/>
                </a:solidFill>
                <a:latin typeface="Times New Roman" panose="02020603050405020304" pitchFamily="18" charset="0"/>
                <a:cs typeface="Times New Roman" panose="02020603050405020304" pitchFamily="18" charset="0"/>
              </a:rPr>
              <a:t>Площадь земельного участка (кв.м.);</a:t>
            </a:r>
          </a:p>
          <a:p>
            <a:pPr algn="just"/>
            <a:r>
              <a:rPr lang="ru-RU" dirty="0">
                <a:solidFill>
                  <a:schemeClr val="tx1"/>
                </a:solidFill>
                <a:latin typeface="Times New Roman" panose="02020603050405020304" pitchFamily="18" charset="0"/>
                <a:cs typeface="Times New Roman" panose="02020603050405020304" pitchFamily="18" charset="0"/>
              </a:rPr>
              <a:t>Вид использования (в том числе фактическое использования по сведениям органов местного самоуправления);</a:t>
            </a:r>
          </a:p>
          <a:p>
            <a:pPr algn="just"/>
            <a:r>
              <a:rPr lang="ru-RU" dirty="0">
                <a:solidFill>
                  <a:schemeClr val="tx1"/>
                </a:solidFill>
                <a:latin typeface="Times New Roman" panose="02020603050405020304" pitchFamily="18" charset="0"/>
                <a:cs typeface="Times New Roman" panose="02020603050405020304" pitchFamily="18" charset="0"/>
              </a:rPr>
              <a:t>Статус населенного пункта (областной центр, населенные пункты вблизи областного центра, городские населенные пункты, районные (окружные) центры, прочие населенные пункты);</a:t>
            </a:r>
          </a:p>
          <a:p>
            <a:pPr algn="just"/>
            <a:r>
              <a:rPr lang="ru-RU" dirty="0">
                <a:solidFill>
                  <a:schemeClr val="tx1"/>
                </a:solidFill>
                <a:latin typeface="Times New Roman" panose="02020603050405020304" pitchFamily="18" charset="0"/>
                <a:cs typeface="Times New Roman" panose="02020603050405020304" pitchFamily="18" charset="0"/>
              </a:rPr>
              <a:t>Ценовая зона </a:t>
            </a:r>
          </a:p>
          <a:p>
            <a:pPr marL="0" indent="0" algn="just">
              <a:buNone/>
            </a:pPr>
            <a:r>
              <a:rPr lang="ru-RU" dirty="0">
                <a:solidFill>
                  <a:schemeClr val="tx1"/>
                </a:solidFill>
                <a:latin typeface="Times New Roman" panose="02020603050405020304" pitchFamily="18" charset="0"/>
                <a:cs typeface="Times New Roman" panose="02020603050405020304" pitchFamily="18" charset="0"/>
              </a:rPr>
              <a:t> 	 - города Кургана (центральный район, прицентральный район, район Заозерный, окраина города); </a:t>
            </a:r>
          </a:p>
          <a:p>
            <a:pPr marL="0" indent="0" algn="just">
              <a:buNone/>
            </a:pPr>
            <a:r>
              <a:rPr lang="ru-RU" dirty="0">
                <a:solidFill>
                  <a:schemeClr val="tx1"/>
                </a:solidFill>
                <a:latin typeface="Times New Roman" panose="02020603050405020304" pitchFamily="18" charset="0"/>
                <a:cs typeface="Times New Roman" panose="02020603050405020304" pitchFamily="18" charset="0"/>
              </a:rPr>
              <a:t> 	-  города Шадринска (центральный район, прицентральный район, окраина города);</a:t>
            </a:r>
          </a:p>
          <a:p>
            <a:pPr algn="just"/>
            <a:r>
              <a:rPr lang="ru-RU" dirty="0">
                <a:solidFill>
                  <a:schemeClr val="tx1"/>
                </a:solidFill>
                <a:latin typeface="Times New Roman" panose="02020603050405020304" pitchFamily="18" charset="0"/>
                <a:cs typeface="Times New Roman" panose="02020603050405020304" pitchFamily="18" charset="0"/>
              </a:rPr>
              <a:t>Ценовая зона районного (окружного) центра (центральная часть, окраина);</a:t>
            </a:r>
          </a:p>
          <a:p>
            <a:pPr algn="just"/>
            <a:r>
              <a:rPr lang="ru-RU" dirty="0">
                <a:solidFill>
                  <a:schemeClr val="tx1"/>
                </a:solidFill>
                <a:latin typeface="Times New Roman" panose="02020603050405020304" pitchFamily="18" charset="0"/>
                <a:cs typeface="Times New Roman" panose="02020603050405020304" pitchFamily="18" charset="0"/>
              </a:rPr>
              <a:t>Затопляемая зона (учтена для территории города Кургана).</a:t>
            </a:r>
          </a:p>
          <a:p>
            <a:pPr algn="just"/>
            <a:endParaRPr lang="ru-RU"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sz="1300" dirty="0">
                <a:solidFill>
                  <a:schemeClr val="tx1"/>
                </a:solidFill>
                <a:latin typeface="Times New Roman" panose="02020603050405020304" pitchFamily="18" charset="0"/>
                <a:cs typeface="Times New Roman" panose="02020603050405020304" pitchFamily="18" charset="0"/>
              </a:rPr>
              <a:t>*иные индивидуальные характеристики земельных участков не учитывались при определении их кадастровой стоимости.</a:t>
            </a:r>
          </a:p>
        </p:txBody>
      </p:sp>
      <p:pic>
        <p:nvPicPr>
          <p:cNvPr id="8" name="Picture 2" descr="Государственный центр кадастровой оценки и учета недвиимости Курганской области">
            <a:hlinkClick r:id="rId3"/>
            <a:extLst>
              <a:ext uri="{FF2B5EF4-FFF2-40B4-BE49-F238E27FC236}">
                <a16:creationId xmlns:a16="http://schemas.microsoft.com/office/drawing/2014/main" id="{461DF411-F58E-38C8-11F4-9EE7679B317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378463" y="182420"/>
            <a:ext cx="2753088"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B80AFDB-9DFA-4E56-19A6-3F78E4BE7E99}"/>
              </a:ext>
            </a:extLst>
          </p:cNvPr>
          <p:cNvSpPr txBox="1"/>
          <p:nvPr/>
        </p:nvSpPr>
        <p:spPr>
          <a:xfrm>
            <a:off x="382954" y="502658"/>
            <a:ext cx="8870461" cy="923330"/>
          </a:xfrm>
          <a:prstGeom prst="rect">
            <a:avLst/>
          </a:prstGeom>
          <a:noFill/>
        </p:spPr>
        <p:txBody>
          <a:bodyPr wrap="square">
            <a:spAutoFit/>
          </a:bodyPr>
          <a:lstStyle/>
          <a:p>
            <a:r>
              <a:rPr lang="ru-RU" b="0" i="0" dirty="0">
                <a:solidFill>
                  <a:srgbClr val="444444"/>
                </a:solidFill>
                <a:effectLst/>
                <a:latin typeface="Times New Roman" panose="02020603050405020304" pitchFamily="18" charset="0"/>
                <a:cs typeface="Times New Roman" panose="02020603050405020304" pitchFamily="18" charset="0"/>
              </a:rPr>
              <a:t>На основе проведенного анализа информации о внешней среде земельных участков и             о рынке земли Курганской области, определены следующие ценообразующие факторы, характеризующие непосредственное окружение и сегмент рынка недвижимости: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57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78691" y="246639"/>
            <a:ext cx="9085739" cy="1266190"/>
          </a:xfrm>
        </p:spPr>
        <p:txBody>
          <a:bodyPr>
            <a:normAutofit lnSpcReduction="10000"/>
          </a:bodyPr>
          <a:lstStyle/>
          <a:p>
            <a:pPr marL="0" indent="0" algn="just">
              <a:buNone/>
            </a:pPr>
            <a:r>
              <a:rPr lang="ru-RU" dirty="0">
                <a:solidFill>
                  <a:schemeClr val="tx1"/>
                </a:solidFill>
                <a:latin typeface="Times New Roman" panose="02020603050405020304" pitchFamily="18" charset="0"/>
                <a:cs typeface="Times New Roman" panose="02020603050405020304" pitchFamily="18" charset="0"/>
              </a:rPr>
              <a:t>Согласно Методическим указаниям о ГКО при проведении массовой оценки используются сравнительный, и (или) затратный, и (или) доходный подходы к оценке.</a:t>
            </a:r>
          </a:p>
          <a:p>
            <a:pPr marL="0" indent="0" algn="just">
              <a:buNone/>
            </a:pPr>
            <a:r>
              <a:rPr lang="ru-RU" dirty="0">
                <a:solidFill>
                  <a:schemeClr val="tx1"/>
                </a:solidFill>
                <a:latin typeface="Times New Roman" panose="02020603050405020304" pitchFamily="18" charset="0"/>
                <a:cs typeface="Times New Roman" panose="02020603050405020304" pitchFamily="18" charset="0"/>
              </a:rPr>
              <a:t>Определение кадастровой стоимости земельных участков проводится с использованием следующих подходов и методов с учетом сегмента рынка:</a:t>
            </a:r>
          </a:p>
        </p:txBody>
      </p:sp>
      <p:graphicFrame>
        <p:nvGraphicFramePr>
          <p:cNvPr id="6" name="Объект 5"/>
          <p:cNvGraphicFramePr>
            <a:graphicFrameLocks noGrp="1"/>
          </p:cNvGraphicFramePr>
          <p:nvPr>
            <p:ph sz="half" idx="2"/>
            <p:extLst>
              <p:ext uri="{D42A27DB-BD31-4B8C-83A1-F6EECF244321}">
                <p14:modId xmlns:p14="http://schemas.microsoft.com/office/powerpoint/2010/main" val="512472154"/>
              </p:ext>
            </p:extLst>
          </p:nvPr>
        </p:nvGraphicFramePr>
        <p:xfrm>
          <a:off x="378691" y="1509473"/>
          <a:ext cx="9250835" cy="5234253"/>
        </p:xfrm>
        <a:graphic>
          <a:graphicData uri="http://schemas.openxmlformats.org/drawingml/2006/table">
            <a:tbl>
              <a:tblPr firstRow="1" bandRow="1">
                <a:tableStyleId>{5C22544A-7EE6-4342-B048-85BDC9FD1C3A}</a:tableStyleId>
              </a:tblPr>
              <a:tblGrid>
                <a:gridCol w="3381302">
                  <a:extLst>
                    <a:ext uri="{9D8B030D-6E8A-4147-A177-3AD203B41FA5}">
                      <a16:colId xmlns:a16="http://schemas.microsoft.com/office/drawing/2014/main" val="2145946200"/>
                    </a:ext>
                  </a:extLst>
                </a:gridCol>
                <a:gridCol w="5869533">
                  <a:extLst>
                    <a:ext uri="{9D8B030D-6E8A-4147-A177-3AD203B41FA5}">
                      <a16:colId xmlns:a16="http://schemas.microsoft.com/office/drawing/2014/main" val="2773850748"/>
                    </a:ext>
                  </a:extLst>
                </a:gridCol>
              </a:tblGrid>
              <a:tr h="352790">
                <a:tc>
                  <a:txBody>
                    <a:bodyPr/>
                    <a:lstStyle/>
                    <a:p>
                      <a:pPr algn="ctr"/>
                      <a:r>
                        <a:rPr lang="ru-RU" sz="1400" dirty="0">
                          <a:latin typeface="Times New Roman" panose="02020603050405020304" pitchFamily="18" charset="0"/>
                          <a:cs typeface="Times New Roman" panose="02020603050405020304" pitchFamily="18" charset="0"/>
                        </a:rPr>
                        <a:t>Сегмент рынка</a:t>
                      </a:r>
                    </a:p>
                  </a:txBody>
                  <a:tcPr/>
                </a:tc>
                <a:tc>
                  <a:txBody>
                    <a:bodyPr/>
                    <a:lstStyle/>
                    <a:p>
                      <a:pPr algn="ctr"/>
                      <a:r>
                        <a:rPr lang="ru-RU" sz="1400" b="1" kern="1200" dirty="0">
                          <a:solidFill>
                            <a:schemeClr val="lt1"/>
                          </a:solidFill>
                          <a:effectLst/>
                          <a:latin typeface="Times New Roman" panose="02020603050405020304" pitchFamily="18" charset="0"/>
                          <a:ea typeface="+mn-ea"/>
                          <a:cs typeface="Times New Roman" panose="02020603050405020304" pitchFamily="18" charset="0"/>
                        </a:rPr>
                        <a:t>Наименование подхода, наименование метода</a:t>
                      </a:r>
                      <a:endParaRPr lang="ru-RU"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42169683"/>
                  </a:ext>
                </a:extLst>
              </a:tr>
              <a:tr h="457080">
                <a:tc>
                  <a:txBody>
                    <a:bodyPr/>
                    <a:lstStyle/>
                    <a:p>
                      <a:r>
                        <a:rPr lang="ru-RU" sz="1100" b="0" dirty="0">
                          <a:latin typeface="Times New Roman" panose="02020603050405020304" pitchFamily="18" charset="0"/>
                          <a:cs typeface="Times New Roman" panose="02020603050405020304" pitchFamily="18" charset="0"/>
                        </a:rPr>
                        <a:t>Сельскохозяйственное использование</a:t>
                      </a:r>
                    </a:p>
                  </a:txBody>
                  <a:tcPr/>
                </a:tc>
                <a:tc>
                  <a:txBody>
                    <a:bodyPr/>
                    <a:lstStyle/>
                    <a:p>
                      <a:r>
                        <a:rPr lang="ru-RU" sz="1100" b="0" kern="1200" dirty="0">
                          <a:solidFill>
                            <a:schemeClr val="dk1"/>
                          </a:solidFill>
                          <a:effectLst/>
                          <a:latin typeface="Times New Roman" panose="02020603050405020304" pitchFamily="18" charset="0"/>
                          <a:ea typeface="+mn-ea"/>
                          <a:cs typeface="Times New Roman" panose="02020603050405020304" pitchFamily="18" charset="0"/>
                        </a:rPr>
                        <a:t>Сравнительный подход/Метод регрессионного моделирования, метод типового (эталонного) объекта недвижимости, метод УПКС, Индивидуальный расчет</a:t>
                      </a:r>
                      <a:endParaRPr lang="ru-RU"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50397200"/>
                  </a:ext>
                </a:extLst>
              </a:tr>
              <a:tr h="260968">
                <a:tc>
                  <a:txBody>
                    <a:bodyPr/>
                    <a:lstStyle/>
                    <a:p>
                      <a:r>
                        <a:rPr lang="ru-RU" sz="1100" b="0" kern="1200" dirty="0">
                          <a:solidFill>
                            <a:schemeClr val="dk1"/>
                          </a:solidFill>
                          <a:effectLst/>
                          <a:latin typeface="Times New Roman" panose="02020603050405020304" pitchFamily="18" charset="0"/>
                          <a:ea typeface="+mn-ea"/>
                          <a:cs typeface="Times New Roman" panose="02020603050405020304" pitchFamily="18" charset="0"/>
                        </a:rPr>
                        <a:t>Жилая застройка (среднеэтажная и многоэтажная)</a:t>
                      </a:r>
                      <a:endParaRPr lang="ru-RU" sz="1100" b="0" dirty="0">
                        <a:latin typeface="Times New Roman" panose="02020603050405020304" pitchFamily="18" charset="0"/>
                        <a:cs typeface="Times New Roman" panose="02020603050405020304" pitchFamily="18" charset="0"/>
                      </a:endParaRPr>
                    </a:p>
                  </a:txBody>
                  <a:tcPr/>
                </a:tc>
                <a:tc>
                  <a:txBody>
                    <a:bodyPr/>
                    <a:lstStyle/>
                    <a:p>
                      <a:r>
                        <a:rPr lang="ru-RU" sz="1100" b="0" kern="1200" dirty="0">
                          <a:solidFill>
                            <a:schemeClr val="dk1"/>
                          </a:solidFill>
                          <a:effectLst/>
                          <a:latin typeface="Times New Roman" panose="02020603050405020304" pitchFamily="18" charset="0"/>
                          <a:ea typeface="+mn-ea"/>
                          <a:cs typeface="Times New Roman" panose="02020603050405020304" pitchFamily="18" charset="0"/>
                        </a:rPr>
                        <a:t>Сравнительный подход/Метод УПКС</a:t>
                      </a:r>
                      <a:endParaRPr lang="ru-RU"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33316935"/>
                  </a:ext>
                </a:extLst>
              </a:tr>
              <a:tr h="301388">
                <a:tc>
                  <a:txBody>
                    <a:bodyPr/>
                    <a:lstStyle/>
                    <a:p>
                      <a:r>
                        <a:rPr lang="ru-RU" sz="1100" b="0" kern="1200" dirty="0">
                          <a:solidFill>
                            <a:schemeClr val="dk1"/>
                          </a:solidFill>
                          <a:effectLst/>
                          <a:latin typeface="Times New Roman" panose="02020603050405020304" pitchFamily="18" charset="0"/>
                          <a:ea typeface="+mn-ea"/>
                          <a:cs typeface="Times New Roman" panose="02020603050405020304" pitchFamily="18" charset="0"/>
                        </a:rPr>
                        <a:t>Общественное использование</a:t>
                      </a:r>
                      <a:endParaRPr lang="ru-RU" sz="1100" b="0" dirty="0">
                        <a:latin typeface="Times New Roman" panose="02020603050405020304" pitchFamily="18" charset="0"/>
                        <a:cs typeface="Times New Roman" panose="02020603050405020304" pitchFamily="18" charset="0"/>
                      </a:endParaRPr>
                    </a:p>
                  </a:txBody>
                  <a:tcPr/>
                </a:tc>
                <a:tc>
                  <a:txBody>
                    <a:bodyPr/>
                    <a:lstStyle/>
                    <a:p>
                      <a:r>
                        <a:rPr lang="ru-RU" sz="1100" b="0" kern="1200" dirty="0">
                          <a:solidFill>
                            <a:schemeClr val="dk1"/>
                          </a:solidFill>
                          <a:effectLst/>
                          <a:latin typeface="Times New Roman" panose="02020603050405020304" pitchFamily="18" charset="0"/>
                          <a:ea typeface="+mn-ea"/>
                          <a:cs typeface="Times New Roman" panose="02020603050405020304" pitchFamily="18" charset="0"/>
                        </a:rPr>
                        <a:t>Сравнительный подход/Метод УПКС</a:t>
                      </a:r>
                      <a:endParaRPr lang="ru-RU"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9491119"/>
                  </a:ext>
                </a:extLst>
              </a:tr>
              <a:tr h="417499">
                <a:tc>
                  <a:txBody>
                    <a:bodyPr/>
                    <a:lstStyle/>
                    <a:p>
                      <a:r>
                        <a:rPr lang="ru-RU" sz="1100" kern="1200" dirty="0">
                          <a:solidFill>
                            <a:schemeClr val="dk1"/>
                          </a:solidFill>
                          <a:effectLst/>
                          <a:latin typeface="Times New Roman" panose="02020603050405020304" pitchFamily="18" charset="0"/>
                          <a:ea typeface="+mn-ea"/>
                          <a:cs typeface="Times New Roman" panose="02020603050405020304" pitchFamily="18" charset="0"/>
                        </a:rPr>
                        <a:t>Предпринимательство</a:t>
                      </a:r>
                      <a:endParaRPr lang="ru-RU" sz="1100" dirty="0">
                        <a:latin typeface="Times New Roman" panose="02020603050405020304" pitchFamily="18" charset="0"/>
                        <a:cs typeface="Times New Roman" panose="02020603050405020304" pitchFamily="18" charset="0"/>
                      </a:endParaRPr>
                    </a:p>
                  </a:txBody>
                  <a:tcPr/>
                </a:tc>
                <a:tc>
                  <a:txBody>
                    <a:bodyPr/>
                    <a:lstStyle/>
                    <a:p>
                      <a:r>
                        <a:rPr lang="ru-RU" sz="1100" kern="1200" dirty="0">
                          <a:solidFill>
                            <a:schemeClr val="dk1"/>
                          </a:solidFill>
                          <a:effectLst/>
                          <a:latin typeface="Times New Roman" panose="02020603050405020304" pitchFamily="18" charset="0"/>
                          <a:ea typeface="+mn-ea"/>
                          <a:cs typeface="Times New Roman" panose="02020603050405020304" pitchFamily="18" charset="0"/>
                        </a:rPr>
                        <a:t>Сравнительный подход/Метод типового (эталонного) объекта недвижимости, индивидуальный расчет</a:t>
                      </a:r>
                      <a:endParaRPr lang="ru-RU"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26112992"/>
                  </a:ext>
                </a:extLst>
              </a:tr>
              <a:tr h="289965">
                <a:tc>
                  <a:txBody>
                    <a:bodyPr/>
                    <a:lstStyle/>
                    <a:p>
                      <a:r>
                        <a:rPr lang="ru-RU" sz="1100" kern="1200" dirty="0">
                          <a:solidFill>
                            <a:schemeClr val="dk1"/>
                          </a:solidFill>
                          <a:effectLst/>
                          <a:latin typeface="Times New Roman" panose="02020603050405020304" pitchFamily="18" charset="0"/>
                          <a:ea typeface="+mn-ea"/>
                          <a:cs typeface="Times New Roman" panose="02020603050405020304" pitchFamily="18" charset="0"/>
                        </a:rPr>
                        <a:t>Отдых (рекреация)</a:t>
                      </a:r>
                      <a:endParaRPr lang="ru-RU" sz="11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100" b="0" kern="1200" dirty="0">
                          <a:solidFill>
                            <a:schemeClr val="dk1"/>
                          </a:solidFill>
                          <a:effectLst/>
                          <a:latin typeface="Times New Roman" panose="02020603050405020304" pitchFamily="18" charset="0"/>
                          <a:ea typeface="+mn-ea"/>
                          <a:cs typeface="Times New Roman" panose="02020603050405020304" pitchFamily="18" charset="0"/>
                        </a:rPr>
                        <a:t>Сравнительный подход/Метод УПКС</a:t>
                      </a:r>
                      <a:endParaRPr lang="ru-RU"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04608288"/>
                  </a:ext>
                </a:extLst>
              </a:tr>
              <a:tr h="289965">
                <a:tc>
                  <a:txBody>
                    <a:bodyPr/>
                    <a:lstStyle/>
                    <a:p>
                      <a:r>
                        <a:rPr lang="ru-RU" sz="1100" kern="1200" dirty="0">
                          <a:solidFill>
                            <a:schemeClr val="dk1"/>
                          </a:solidFill>
                          <a:effectLst/>
                          <a:latin typeface="Times New Roman" panose="02020603050405020304" pitchFamily="18" charset="0"/>
                          <a:ea typeface="+mn-ea"/>
                          <a:cs typeface="Times New Roman" panose="02020603050405020304" pitchFamily="18" charset="0"/>
                        </a:rPr>
                        <a:t>Производственная деятельность</a:t>
                      </a:r>
                      <a:endParaRPr lang="ru-RU" sz="1100" dirty="0">
                        <a:latin typeface="Times New Roman" panose="02020603050405020304" pitchFamily="18" charset="0"/>
                        <a:cs typeface="Times New Roman" panose="02020603050405020304" pitchFamily="18" charset="0"/>
                      </a:endParaRPr>
                    </a:p>
                  </a:txBody>
                  <a:tcPr/>
                </a:tc>
                <a:tc>
                  <a:txBody>
                    <a:bodyPr/>
                    <a:lstStyle/>
                    <a:p>
                      <a:r>
                        <a:rPr lang="ru-RU" sz="1100" kern="1200" dirty="0">
                          <a:solidFill>
                            <a:schemeClr val="dk1"/>
                          </a:solidFill>
                          <a:effectLst/>
                          <a:latin typeface="Times New Roman" panose="02020603050405020304" pitchFamily="18" charset="0"/>
                          <a:ea typeface="+mn-ea"/>
                          <a:cs typeface="Times New Roman" panose="02020603050405020304" pitchFamily="18" charset="0"/>
                        </a:rPr>
                        <a:t>Сравнительный подход/Метод моделирования на основе УПКС</a:t>
                      </a:r>
                      <a:endParaRPr lang="ru-RU"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63757901"/>
                  </a:ext>
                </a:extLst>
              </a:tr>
              <a:tr h="417499">
                <a:tc>
                  <a:txBody>
                    <a:bodyPr/>
                    <a:lstStyle/>
                    <a:p>
                      <a:r>
                        <a:rPr lang="ru-RU" sz="1100" kern="1200" dirty="0">
                          <a:solidFill>
                            <a:schemeClr val="dk1"/>
                          </a:solidFill>
                          <a:effectLst/>
                          <a:latin typeface="Times New Roman" panose="02020603050405020304" pitchFamily="18" charset="0"/>
                          <a:ea typeface="+mn-ea"/>
                          <a:cs typeface="Times New Roman" panose="02020603050405020304" pitchFamily="18" charset="0"/>
                        </a:rPr>
                        <a:t>Транспорт</a:t>
                      </a:r>
                      <a:endParaRPr lang="ru-RU" sz="1100" dirty="0">
                        <a:latin typeface="Times New Roman" panose="02020603050405020304" pitchFamily="18" charset="0"/>
                        <a:cs typeface="Times New Roman" panose="02020603050405020304" pitchFamily="18" charset="0"/>
                      </a:endParaRPr>
                    </a:p>
                  </a:txBody>
                  <a:tcPr/>
                </a:tc>
                <a:tc>
                  <a:txBody>
                    <a:bodyPr/>
                    <a:lstStyle/>
                    <a:p>
                      <a:r>
                        <a:rPr lang="ru-RU" sz="1100" kern="1200" dirty="0">
                          <a:solidFill>
                            <a:schemeClr val="dk1"/>
                          </a:solidFill>
                          <a:effectLst/>
                          <a:latin typeface="Times New Roman" panose="02020603050405020304" pitchFamily="18" charset="0"/>
                          <a:ea typeface="+mn-ea"/>
                          <a:cs typeface="Times New Roman" panose="02020603050405020304" pitchFamily="18" charset="0"/>
                        </a:rPr>
                        <a:t>Сравнительный подход/Метод регрессионного моделирования, метод типового (эталонного) объекта недвижимости, метод УПКС, Индивидуальный расчет</a:t>
                      </a:r>
                      <a:endParaRPr lang="ru-RU"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0753455"/>
                  </a:ext>
                </a:extLst>
              </a:tr>
              <a:tr h="289965">
                <a:tc>
                  <a:txBody>
                    <a:bodyPr/>
                    <a:lstStyle/>
                    <a:p>
                      <a:r>
                        <a:rPr lang="ru-RU" sz="1100" kern="1200" dirty="0">
                          <a:solidFill>
                            <a:schemeClr val="dk1"/>
                          </a:solidFill>
                          <a:effectLst/>
                          <a:latin typeface="Times New Roman" panose="02020603050405020304" pitchFamily="18" charset="0"/>
                          <a:ea typeface="+mn-ea"/>
                          <a:cs typeface="Times New Roman" panose="02020603050405020304" pitchFamily="18" charset="0"/>
                        </a:rPr>
                        <a:t>Обеспечение обороны и безопасности</a:t>
                      </a:r>
                      <a:endParaRPr lang="ru-RU" sz="11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100" b="0" kern="1200" dirty="0">
                          <a:solidFill>
                            <a:schemeClr val="dk1"/>
                          </a:solidFill>
                          <a:effectLst/>
                          <a:latin typeface="Times New Roman" panose="02020603050405020304" pitchFamily="18" charset="0"/>
                          <a:ea typeface="+mn-ea"/>
                          <a:cs typeface="Times New Roman" panose="02020603050405020304" pitchFamily="18" charset="0"/>
                        </a:rPr>
                        <a:t>Сравнительный подход/Метод УПКС</a:t>
                      </a:r>
                      <a:endParaRPr lang="ru-RU"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67668838"/>
                  </a:ext>
                </a:extLst>
              </a:tr>
              <a:tr h="417499">
                <a:tc>
                  <a:txBody>
                    <a:bodyPr/>
                    <a:lstStyle/>
                    <a:p>
                      <a:r>
                        <a:rPr lang="ru-RU" sz="1100" kern="1200" dirty="0">
                          <a:solidFill>
                            <a:schemeClr val="dk1"/>
                          </a:solidFill>
                          <a:effectLst/>
                          <a:latin typeface="Times New Roman" panose="02020603050405020304" pitchFamily="18" charset="0"/>
                          <a:ea typeface="+mn-ea"/>
                          <a:cs typeface="Times New Roman" panose="02020603050405020304" pitchFamily="18" charset="0"/>
                        </a:rPr>
                        <a:t>Охраняемые природные территории и благоустройство</a:t>
                      </a:r>
                      <a:endParaRPr lang="ru-RU" sz="11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100" b="0" kern="1200" dirty="0">
                          <a:solidFill>
                            <a:schemeClr val="dk1"/>
                          </a:solidFill>
                          <a:effectLst/>
                          <a:latin typeface="Times New Roman" panose="02020603050405020304" pitchFamily="18" charset="0"/>
                          <a:ea typeface="+mn-ea"/>
                          <a:cs typeface="Times New Roman" panose="02020603050405020304" pitchFamily="18" charset="0"/>
                        </a:rPr>
                        <a:t>Сравнительный подход/Метод УПКС</a:t>
                      </a:r>
                      <a:endParaRPr lang="ru-RU"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97525240"/>
                  </a:ext>
                </a:extLst>
              </a:tr>
              <a:tr h="289965">
                <a:tc>
                  <a:txBody>
                    <a:bodyPr/>
                    <a:lstStyle/>
                    <a:p>
                      <a:r>
                        <a:rPr lang="ru-RU" sz="1100" kern="1200" dirty="0">
                          <a:solidFill>
                            <a:schemeClr val="dk1"/>
                          </a:solidFill>
                          <a:effectLst/>
                          <a:latin typeface="Times New Roman" panose="02020603050405020304" pitchFamily="18" charset="0"/>
                          <a:ea typeface="+mn-ea"/>
                          <a:cs typeface="Times New Roman" panose="02020603050405020304" pitchFamily="18" charset="0"/>
                        </a:rPr>
                        <a:t>Использование лесов</a:t>
                      </a:r>
                      <a:endParaRPr lang="ru-RU" sz="11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100" b="0" kern="1200" dirty="0">
                          <a:solidFill>
                            <a:schemeClr val="dk1"/>
                          </a:solidFill>
                          <a:effectLst/>
                          <a:latin typeface="Times New Roman" panose="02020603050405020304" pitchFamily="18" charset="0"/>
                          <a:ea typeface="+mn-ea"/>
                          <a:cs typeface="Times New Roman" panose="02020603050405020304" pitchFamily="18" charset="0"/>
                        </a:rPr>
                        <a:t>Сравнительный подход/Метод УПКС</a:t>
                      </a:r>
                      <a:endParaRPr lang="ru-RU"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06212648"/>
                  </a:ext>
                </a:extLst>
              </a:tr>
              <a:tr h="352790">
                <a:tc>
                  <a:txBody>
                    <a:bodyPr/>
                    <a:lstStyle/>
                    <a:p>
                      <a:r>
                        <a:rPr lang="ru-RU" sz="1100" kern="1200" dirty="0">
                          <a:solidFill>
                            <a:schemeClr val="dk1"/>
                          </a:solidFill>
                          <a:effectLst/>
                          <a:latin typeface="Times New Roman" panose="02020603050405020304" pitchFamily="18" charset="0"/>
                          <a:ea typeface="+mn-ea"/>
                          <a:cs typeface="Times New Roman" panose="02020603050405020304" pitchFamily="18" charset="0"/>
                        </a:rPr>
                        <a:t>Водные объекты</a:t>
                      </a:r>
                      <a:endParaRPr lang="ru-RU" sz="11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100" b="0" kern="1200" dirty="0">
                          <a:solidFill>
                            <a:schemeClr val="dk1"/>
                          </a:solidFill>
                          <a:effectLst/>
                          <a:latin typeface="Times New Roman" panose="02020603050405020304" pitchFamily="18" charset="0"/>
                          <a:ea typeface="+mn-ea"/>
                          <a:cs typeface="Times New Roman" panose="02020603050405020304" pitchFamily="18" charset="0"/>
                        </a:rPr>
                        <a:t>Сравнительный подход/Метод УПКС</a:t>
                      </a:r>
                      <a:endParaRPr lang="ru-RU"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47225589"/>
                  </a:ext>
                </a:extLst>
              </a:tr>
              <a:tr h="289707">
                <a:tc>
                  <a:txBody>
                    <a:bodyPr/>
                    <a:lstStyle/>
                    <a:p>
                      <a:r>
                        <a:rPr lang="ru-RU" sz="1100" kern="1200" dirty="0">
                          <a:solidFill>
                            <a:schemeClr val="dk1"/>
                          </a:solidFill>
                          <a:effectLst/>
                          <a:latin typeface="Times New Roman" panose="02020603050405020304" pitchFamily="18" charset="0"/>
                          <a:ea typeface="+mn-ea"/>
                          <a:cs typeface="Times New Roman" panose="02020603050405020304" pitchFamily="18" charset="0"/>
                        </a:rPr>
                        <a:t>Специальное, ритуальное использование, запас</a:t>
                      </a:r>
                      <a:endParaRPr lang="ru-RU" sz="11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100" b="0" kern="1200" dirty="0">
                          <a:solidFill>
                            <a:schemeClr val="dk1"/>
                          </a:solidFill>
                          <a:effectLst/>
                          <a:latin typeface="Times New Roman" panose="02020603050405020304" pitchFamily="18" charset="0"/>
                          <a:ea typeface="+mn-ea"/>
                          <a:cs typeface="Times New Roman" panose="02020603050405020304" pitchFamily="18" charset="0"/>
                        </a:rPr>
                        <a:t>Сравнительный подход/Метод УПКС</a:t>
                      </a:r>
                      <a:endParaRPr lang="ru-RU"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74204920"/>
                  </a:ext>
                </a:extLst>
              </a:tr>
              <a:tr h="417499">
                <a:tc>
                  <a:txBody>
                    <a:bodyPr/>
                    <a:lstStyle/>
                    <a:p>
                      <a:r>
                        <a:rPr lang="ru-RU" sz="1100" kern="1200" dirty="0">
                          <a:solidFill>
                            <a:schemeClr val="dk1"/>
                          </a:solidFill>
                          <a:effectLst/>
                          <a:latin typeface="Times New Roman" panose="02020603050405020304" pitchFamily="18" charset="0"/>
                          <a:ea typeface="+mn-ea"/>
                          <a:cs typeface="Times New Roman" panose="02020603050405020304" pitchFamily="18" charset="0"/>
                        </a:rPr>
                        <a:t>Садоводство и огородничество, малоэтажная жилая застройка</a:t>
                      </a:r>
                      <a:endParaRPr lang="ru-RU" sz="11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Times New Roman" panose="02020603050405020304" pitchFamily="18" charset="0"/>
                          <a:ea typeface="+mn-ea"/>
                          <a:cs typeface="Times New Roman" panose="02020603050405020304" pitchFamily="18" charset="0"/>
                        </a:rPr>
                        <a:t>Сравнительный подход/Метод регрессионного моделирования, метод типового (эталонного) объекта недвижимости, метод УПКС, Индивидуальный расчет</a:t>
                      </a:r>
                      <a:endParaRPr lang="ru-RU"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07475218"/>
                  </a:ext>
                </a:extLst>
              </a:tr>
              <a:tr h="352790">
                <a:tc>
                  <a:txBody>
                    <a:bodyPr/>
                    <a:lstStyle/>
                    <a:p>
                      <a:r>
                        <a:rPr lang="ru-RU" sz="1100" kern="1200" dirty="0">
                          <a:solidFill>
                            <a:schemeClr val="dk1"/>
                          </a:solidFill>
                          <a:effectLst/>
                          <a:latin typeface="Times New Roman" panose="02020603050405020304" pitchFamily="18" charset="0"/>
                          <a:ea typeface="+mn-ea"/>
                          <a:cs typeface="Times New Roman" panose="02020603050405020304" pitchFamily="18" charset="0"/>
                        </a:rPr>
                        <a:t>Иное использование</a:t>
                      </a:r>
                      <a:endParaRPr lang="ru-RU" sz="11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100" b="0" kern="1200" dirty="0">
                          <a:solidFill>
                            <a:schemeClr val="dk1"/>
                          </a:solidFill>
                          <a:effectLst/>
                          <a:latin typeface="Times New Roman" panose="02020603050405020304" pitchFamily="18" charset="0"/>
                          <a:ea typeface="+mn-ea"/>
                          <a:cs typeface="Times New Roman" panose="02020603050405020304" pitchFamily="18" charset="0"/>
                        </a:rPr>
                        <a:t>Сравнительный подход/Метод УПКС</a:t>
                      </a:r>
                      <a:endParaRPr lang="ru-RU" sz="11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50193820"/>
                  </a:ext>
                </a:extLst>
              </a:tr>
            </a:tbl>
          </a:graphicData>
        </a:graphic>
      </p:graphicFrame>
      <p:pic>
        <p:nvPicPr>
          <p:cNvPr id="5"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461DF411-F58E-38C8-11F4-9EE7679B317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2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Государственный центр кадастровой оценки и учета недвиимости Курганской области">
            <a:hlinkClick r:id="rId2"/>
            <a:extLst>
              <a:ext uri="{FF2B5EF4-FFF2-40B4-BE49-F238E27FC236}">
                <a16:creationId xmlns:a16="http://schemas.microsoft.com/office/drawing/2014/main" id="{7432F9CE-E2F2-0D6C-8568-DA1FBAA679C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graphicFrame>
        <p:nvGraphicFramePr>
          <p:cNvPr id="5" name="Диаграмма 4">
            <a:extLst>
              <a:ext uri="{FF2B5EF4-FFF2-40B4-BE49-F238E27FC236}">
                <a16:creationId xmlns:a16="http://schemas.microsoft.com/office/drawing/2014/main" id="{F852743E-1845-DF6E-84AE-79ACA09BD713}"/>
              </a:ext>
            </a:extLst>
          </p:cNvPr>
          <p:cNvGraphicFramePr>
            <a:graphicFrameLocks/>
          </p:cNvGraphicFramePr>
          <p:nvPr>
            <p:extLst>
              <p:ext uri="{D42A27DB-BD31-4B8C-83A1-F6EECF244321}">
                <p14:modId xmlns:p14="http://schemas.microsoft.com/office/powerpoint/2010/main" val="1896146823"/>
              </p:ext>
            </p:extLst>
          </p:nvPr>
        </p:nvGraphicFramePr>
        <p:xfrm>
          <a:off x="567939" y="300671"/>
          <a:ext cx="8416670" cy="62259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5716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B325C5C-8CCE-B47E-A49C-54B0F1AA96C2}"/>
              </a:ext>
            </a:extLst>
          </p:cNvPr>
          <p:cNvPicPr>
            <a:picLocks noChangeAspect="1"/>
          </p:cNvPicPr>
          <p:nvPr/>
        </p:nvPicPr>
        <p:blipFill>
          <a:blip r:embed="rId2"/>
          <a:stretch>
            <a:fillRect/>
          </a:stretch>
        </p:blipFill>
        <p:spPr>
          <a:xfrm>
            <a:off x="289753" y="204338"/>
            <a:ext cx="8810963" cy="6305520"/>
          </a:xfrm>
          <a:prstGeom prst="rect">
            <a:avLst/>
          </a:prstGeom>
        </p:spPr>
      </p:pic>
      <p:pic>
        <p:nvPicPr>
          <p:cNvPr id="5" name="Picture 2" descr="Государственный центр кадастровой оценки и учета недвиимости Курганской области">
            <a:hlinkClick r:id="rId3"/>
            <a:extLst>
              <a:ext uri="{FF2B5EF4-FFF2-40B4-BE49-F238E27FC236}">
                <a16:creationId xmlns:a16="http://schemas.microsoft.com/office/drawing/2014/main" id="{9C002070-3DEF-2449-772F-FFC7304EF94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8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9629526" y="151158"/>
            <a:ext cx="2462947" cy="781903"/>
          </a:xfrm>
          <a:prstGeom prst="rect">
            <a:avLst/>
          </a:prstGeom>
          <a:noFill/>
          <a:effectLst>
            <a:outerShdw blurRad="127000" dist="50800" dir="12060000" algn="ctr" rotWithShape="0">
              <a:srgbClr val="000000">
                <a:alpha val="68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34826"/>
      </p:ext>
    </p:extLst>
  </p:cSld>
  <p:clrMapOvr>
    <a:masterClrMapping/>
  </p:clrMapOvr>
</p:sld>
</file>

<file path=ppt/theme/theme1.xml><?xml version="1.0" encoding="utf-8"?>
<a:theme xmlns:a="http://schemas.openxmlformats.org/drawingml/2006/main" name="Аспект">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TM03457464[[fn=Дивиденд]]</Template>
  <TotalTime>6022</TotalTime>
  <Words>1510</Words>
  <Application>Microsoft Office PowerPoint</Application>
  <PresentationFormat>Широкоэкранный</PresentationFormat>
  <Paragraphs>133</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Аспект</vt:lpstr>
      <vt:lpstr>О предварительных итогах государственной кадастровой оценки в отношении всех учтенных в Едином государственном реестре недвижимости земельных участков на территории Курганской области</vt:lpstr>
      <vt:lpstr>Презентация PowerPoint</vt:lpstr>
      <vt:lpstr>Презентация PowerPoint</vt:lpstr>
      <vt:lpstr>Презентация PowerPoint</vt:lpstr>
      <vt:lpstr> Кадастровая стоимость определяется в соответствии с Федеральным законом от 03.07.2016 г. № 237-ФЗ «О государственной кадастровой оценке», Методическими указаниями о государственной кадастровой оценке, утвержденными приказом Росреестра от 4 августа 2021 г. N П/336, на основе рыночной информации и иной информации, связанной с экономическими характеристиками использования объекта недвижимости, без учета имущественных прав на данный объект, кроме права собственности.……………………………………………………                                                                                    Определение кадастровой стоимости предполагает расчет вероятной суммы типичных для рынка затрат, необходимых для приобретения объекта недвижимости на открытом и конкурентном рынке.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предварительных результатах государственной кадастровой оценки земельных</dc:title>
  <dc:creator>Стрельбицкая О.А.</dc:creator>
  <cp:lastModifiedBy>ermakovkonst45@gmail.com</cp:lastModifiedBy>
  <cp:revision>48</cp:revision>
  <dcterms:created xsi:type="dcterms:W3CDTF">2022-07-29T11:25:23Z</dcterms:created>
  <dcterms:modified xsi:type="dcterms:W3CDTF">2022-08-22T15:01:51Z</dcterms:modified>
</cp:coreProperties>
</file>